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5"/>
  </p:notesMasterIdLst>
  <p:sldIdLst>
    <p:sldId id="256" r:id="rId2"/>
    <p:sldId id="287" r:id="rId3"/>
    <p:sldId id="265" r:id="rId4"/>
    <p:sldId id="266" r:id="rId5"/>
    <p:sldId id="275" r:id="rId6"/>
    <p:sldId id="274" r:id="rId7"/>
    <p:sldId id="288" r:id="rId8"/>
    <p:sldId id="267" r:id="rId9"/>
    <p:sldId id="289" r:id="rId10"/>
    <p:sldId id="270" r:id="rId11"/>
    <p:sldId id="271" r:id="rId12"/>
    <p:sldId id="263" r:id="rId13"/>
    <p:sldId id="290" r:id="rId14"/>
  </p:sldIdLst>
  <p:sldSz cx="9144000" cy="6858000" type="screen4x3"/>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002" autoAdjust="0"/>
  </p:normalViewPr>
  <p:slideViewPr>
    <p:cSldViewPr>
      <p:cViewPr varScale="1">
        <p:scale>
          <a:sx n="53" d="100"/>
          <a:sy n="53" d="100"/>
        </p:scale>
        <p:origin x="-1866"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0F5C85-3076-49EB-9C9A-9AD494C0AB50}" type="doc">
      <dgm:prSet loTypeId="urn:microsoft.com/office/officeart/2005/8/layout/radial6" loCatId="cycle" qsTypeId="urn:microsoft.com/office/officeart/2005/8/quickstyle/simple1" qsCatId="simple" csTypeId="urn:microsoft.com/office/officeart/2005/8/colors/colorful1#4" csCatId="colorful" phldr="1"/>
      <dgm:spPr/>
      <dgm:t>
        <a:bodyPr/>
        <a:lstStyle/>
        <a:p>
          <a:endParaRPr lang="hu-HU"/>
        </a:p>
      </dgm:t>
    </dgm:pt>
    <dgm:pt modelId="{C7C6D059-2664-4101-8B70-F65B8B523C97}">
      <dgm:prSet phldrT="[Szöveg]"/>
      <dgm:spPr/>
      <dgm:t>
        <a:bodyPr/>
        <a:lstStyle/>
        <a:p>
          <a:r>
            <a:rPr lang="hu-HU" dirty="0" smtClean="0">
              <a:solidFill>
                <a:schemeClr val="tx1"/>
              </a:solidFill>
            </a:rPr>
            <a:t>adaptivitás</a:t>
          </a:r>
          <a:endParaRPr lang="hu-HU" dirty="0">
            <a:solidFill>
              <a:schemeClr val="tx1"/>
            </a:solidFill>
          </a:endParaRPr>
        </a:p>
      </dgm:t>
    </dgm:pt>
    <dgm:pt modelId="{F26331EC-75C8-4F14-A3BC-EB4680469AAF}" type="parTrans" cxnId="{28CD4D32-D15E-4733-B792-9CE2A53CBEB7}">
      <dgm:prSet/>
      <dgm:spPr/>
      <dgm:t>
        <a:bodyPr/>
        <a:lstStyle/>
        <a:p>
          <a:endParaRPr lang="hu-HU"/>
        </a:p>
      </dgm:t>
    </dgm:pt>
    <dgm:pt modelId="{A4DC6842-D85D-4FD5-8F39-CF0F4225786F}" type="sibTrans" cxnId="{28CD4D32-D15E-4733-B792-9CE2A53CBEB7}">
      <dgm:prSet/>
      <dgm:spPr/>
      <dgm:t>
        <a:bodyPr/>
        <a:lstStyle/>
        <a:p>
          <a:endParaRPr lang="hu-HU"/>
        </a:p>
      </dgm:t>
    </dgm:pt>
    <dgm:pt modelId="{BF756D11-D94F-4D61-A513-D3468EA2586C}">
      <dgm:prSet phldrT="[Szöveg]"/>
      <dgm:spPr/>
      <dgm:t>
        <a:bodyPr/>
        <a:lstStyle/>
        <a:p>
          <a:r>
            <a:rPr lang="hu-HU" b="1" dirty="0" smtClean="0">
              <a:solidFill>
                <a:schemeClr val="tx1"/>
              </a:solidFill>
            </a:rPr>
            <a:t>reflexió</a:t>
          </a:r>
          <a:endParaRPr lang="hu-HU" b="1" dirty="0">
            <a:solidFill>
              <a:schemeClr val="tx1"/>
            </a:solidFill>
          </a:endParaRPr>
        </a:p>
      </dgm:t>
    </dgm:pt>
    <dgm:pt modelId="{81D972F5-A3C2-43A0-AFF5-FDC954B20A7D}" type="parTrans" cxnId="{66689672-EA3C-4E1F-B1B3-0641139017FA}">
      <dgm:prSet/>
      <dgm:spPr/>
      <dgm:t>
        <a:bodyPr/>
        <a:lstStyle/>
        <a:p>
          <a:endParaRPr lang="hu-HU"/>
        </a:p>
      </dgm:t>
    </dgm:pt>
    <dgm:pt modelId="{DACB59EB-93E9-4A99-898B-14236570C46B}" type="sibTrans" cxnId="{66689672-EA3C-4E1F-B1B3-0641139017FA}">
      <dgm:prSet/>
      <dgm:spPr/>
      <dgm:t>
        <a:bodyPr/>
        <a:lstStyle/>
        <a:p>
          <a:endParaRPr lang="hu-HU"/>
        </a:p>
      </dgm:t>
    </dgm:pt>
    <dgm:pt modelId="{0B53B7F4-0D20-4712-8FE2-C9266F918B87}">
      <dgm:prSet phldrT="[Szöveg]"/>
      <dgm:spPr/>
      <dgm:t>
        <a:bodyPr/>
        <a:lstStyle/>
        <a:p>
          <a:r>
            <a:rPr lang="hu-HU" b="1" dirty="0" smtClean="0">
              <a:solidFill>
                <a:schemeClr val="tx1"/>
              </a:solidFill>
            </a:rPr>
            <a:t>tanulás/</a:t>
          </a:r>
          <a:br>
            <a:rPr lang="hu-HU" b="1" dirty="0" smtClean="0">
              <a:solidFill>
                <a:schemeClr val="tx1"/>
              </a:solidFill>
            </a:rPr>
          </a:br>
          <a:r>
            <a:rPr lang="hu-HU" b="1" dirty="0" smtClean="0">
              <a:solidFill>
                <a:schemeClr val="tx1"/>
              </a:solidFill>
            </a:rPr>
            <a:t>innováció</a:t>
          </a:r>
          <a:endParaRPr lang="hu-HU" b="1" dirty="0"/>
        </a:p>
      </dgm:t>
    </dgm:pt>
    <dgm:pt modelId="{F030330F-CDF2-443F-B1EA-C20314BA3F33}" type="parTrans" cxnId="{BBFF88D9-80DB-4D20-9F35-C317C00A0D27}">
      <dgm:prSet/>
      <dgm:spPr/>
      <dgm:t>
        <a:bodyPr/>
        <a:lstStyle/>
        <a:p>
          <a:endParaRPr lang="hu-HU"/>
        </a:p>
      </dgm:t>
    </dgm:pt>
    <dgm:pt modelId="{61484D1D-FCD6-4823-90DB-9DDFF46B9278}" type="sibTrans" cxnId="{BBFF88D9-80DB-4D20-9F35-C317C00A0D27}">
      <dgm:prSet/>
      <dgm:spPr/>
      <dgm:t>
        <a:bodyPr/>
        <a:lstStyle/>
        <a:p>
          <a:endParaRPr lang="hu-HU"/>
        </a:p>
      </dgm:t>
    </dgm:pt>
    <dgm:pt modelId="{E6E01CE9-0F9C-411C-9054-BACCB24D1593}">
      <dgm:prSet/>
      <dgm:spPr/>
      <dgm:t>
        <a:bodyPr/>
        <a:lstStyle/>
        <a:p>
          <a:r>
            <a:rPr lang="hu-HU" b="1" dirty="0" smtClean="0">
              <a:solidFill>
                <a:schemeClr val="tx1"/>
              </a:solidFill>
            </a:rPr>
            <a:t>változás</a:t>
          </a:r>
          <a:endParaRPr lang="hu-HU" b="1" dirty="0"/>
        </a:p>
      </dgm:t>
    </dgm:pt>
    <dgm:pt modelId="{97FFEC82-21CC-4360-B346-FA6656EF03A1}" type="parTrans" cxnId="{2B52C592-0638-4D6F-9B25-21569C1B9447}">
      <dgm:prSet/>
      <dgm:spPr/>
      <dgm:t>
        <a:bodyPr/>
        <a:lstStyle/>
        <a:p>
          <a:endParaRPr lang="hu-HU"/>
        </a:p>
      </dgm:t>
    </dgm:pt>
    <dgm:pt modelId="{06B998FC-03F8-4D89-BE4E-A3DCD6FF7700}" type="sibTrans" cxnId="{2B52C592-0638-4D6F-9B25-21569C1B9447}">
      <dgm:prSet/>
      <dgm:spPr/>
      <dgm:t>
        <a:bodyPr/>
        <a:lstStyle/>
        <a:p>
          <a:endParaRPr lang="hu-HU"/>
        </a:p>
      </dgm:t>
    </dgm:pt>
    <dgm:pt modelId="{C1C0DEF0-B82E-40CE-8833-157A9FEAE03B}" type="pres">
      <dgm:prSet presAssocID="{240F5C85-3076-49EB-9C9A-9AD494C0AB50}" presName="Name0" presStyleCnt="0">
        <dgm:presLayoutVars>
          <dgm:chMax val="1"/>
          <dgm:dir/>
          <dgm:animLvl val="ctr"/>
          <dgm:resizeHandles val="exact"/>
        </dgm:presLayoutVars>
      </dgm:prSet>
      <dgm:spPr/>
      <dgm:t>
        <a:bodyPr/>
        <a:lstStyle/>
        <a:p>
          <a:endParaRPr lang="en-US"/>
        </a:p>
      </dgm:t>
    </dgm:pt>
    <dgm:pt modelId="{A3CC08BE-9CB2-4760-84BA-DD6A2097CBA5}" type="pres">
      <dgm:prSet presAssocID="{C7C6D059-2664-4101-8B70-F65B8B523C97}" presName="centerShape" presStyleLbl="node0" presStyleIdx="0" presStyleCnt="1"/>
      <dgm:spPr/>
      <dgm:t>
        <a:bodyPr/>
        <a:lstStyle/>
        <a:p>
          <a:endParaRPr lang="en-US"/>
        </a:p>
      </dgm:t>
    </dgm:pt>
    <dgm:pt modelId="{A750CF7F-7E2B-40C7-A618-0931C7A2B3DF}" type="pres">
      <dgm:prSet presAssocID="{BF756D11-D94F-4D61-A513-D3468EA2586C}" presName="node" presStyleLbl="node1" presStyleIdx="0" presStyleCnt="3" custScaleX="138653" custScaleY="131702">
        <dgm:presLayoutVars>
          <dgm:bulletEnabled val="1"/>
        </dgm:presLayoutVars>
      </dgm:prSet>
      <dgm:spPr/>
      <dgm:t>
        <a:bodyPr/>
        <a:lstStyle/>
        <a:p>
          <a:endParaRPr lang="hu-HU"/>
        </a:p>
      </dgm:t>
    </dgm:pt>
    <dgm:pt modelId="{858C1341-CE8D-4C2B-977D-EA35B567FF51}" type="pres">
      <dgm:prSet presAssocID="{BF756D11-D94F-4D61-A513-D3468EA2586C}" presName="dummy" presStyleCnt="0"/>
      <dgm:spPr/>
    </dgm:pt>
    <dgm:pt modelId="{B0911572-071F-496F-AA28-D2A2692EEB71}" type="pres">
      <dgm:prSet presAssocID="{DACB59EB-93E9-4A99-898B-14236570C46B}" presName="sibTrans" presStyleLbl="sibTrans2D1" presStyleIdx="0" presStyleCnt="3"/>
      <dgm:spPr/>
      <dgm:t>
        <a:bodyPr/>
        <a:lstStyle/>
        <a:p>
          <a:endParaRPr lang="en-US"/>
        </a:p>
      </dgm:t>
    </dgm:pt>
    <dgm:pt modelId="{E390AEBC-DE0F-4804-8156-428E72402FFA}" type="pres">
      <dgm:prSet presAssocID="{0B53B7F4-0D20-4712-8FE2-C9266F918B87}" presName="node" presStyleLbl="node1" presStyleIdx="1" presStyleCnt="3" custScaleX="136415" custScaleY="136450">
        <dgm:presLayoutVars>
          <dgm:bulletEnabled val="1"/>
        </dgm:presLayoutVars>
      </dgm:prSet>
      <dgm:spPr/>
      <dgm:t>
        <a:bodyPr/>
        <a:lstStyle/>
        <a:p>
          <a:endParaRPr lang="hu-HU"/>
        </a:p>
      </dgm:t>
    </dgm:pt>
    <dgm:pt modelId="{456F61AC-5D0D-4A3F-8673-E09E6C436D6D}" type="pres">
      <dgm:prSet presAssocID="{0B53B7F4-0D20-4712-8FE2-C9266F918B87}" presName="dummy" presStyleCnt="0"/>
      <dgm:spPr/>
    </dgm:pt>
    <dgm:pt modelId="{CB1275B2-44C9-423C-8F87-E5E8BE864200}" type="pres">
      <dgm:prSet presAssocID="{61484D1D-FCD6-4823-90DB-9DDFF46B9278}" presName="sibTrans" presStyleLbl="sibTrans2D1" presStyleIdx="1" presStyleCnt="3"/>
      <dgm:spPr/>
      <dgm:t>
        <a:bodyPr/>
        <a:lstStyle/>
        <a:p>
          <a:endParaRPr lang="en-US"/>
        </a:p>
      </dgm:t>
    </dgm:pt>
    <dgm:pt modelId="{E45F2DCC-1465-4323-946B-C9CCEAE1908C}" type="pres">
      <dgm:prSet presAssocID="{E6E01CE9-0F9C-411C-9054-BACCB24D1593}" presName="node" presStyleLbl="node1" presStyleIdx="2" presStyleCnt="3" custScaleX="150641" custScaleY="136450">
        <dgm:presLayoutVars>
          <dgm:bulletEnabled val="1"/>
        </dgm:presLayoutVars>
      </dgm:prSet>
      <dgm:spPr/>
      <dgm:t>
        <a:bodyPr/>
        <a:lstStyle/>
        <a:p>
          <a:endParaRPr lang="en-US"/>
        </a:p>
      </dgm:t>
    </dgm:pt>
    <dgm:pt modelId="{98EEB7E7-4997-4183-B8BC-79955373EBA5}" type="pres">
      <dgm:prSet presAssocID="{E6E01CE9-0F9C-411C-9054-BACCB24D1593}" presName="dummy" presStyleCnt="0"/>
      <dgm:spPr/>
    </dgm:pt>
    <dgm:pt modelId="{6794A6E6-BBCB-48F7-9F3B-1B84D5A86C8C}" type="pres">
      <dgm:prSet presAssocID="{06B998FC-03F8-4D89-BE4E-A3DCD6FF7700}" presName="sibTrans" presStyleLbl="sibTrans2D1" presStyleIdx="2" presStyleCnt="3" custLinFactNeighborX="-2295" custLinFactNeighborY="-3711"/>
      <dgm:spPr/>
      <dgm:t>
        <a:bodyPr/>
        <a:lstStyle/>
        <a:p>
          <a:endParaRPr lang="en-US"/>
        </a:p>
      </dgm:t>
    </dgm:pt>
  </dgm:ptLst>
  <dgm:cxnLst>
    <dgm:cxn modelId="{DDA343DA-9C4E-4B52-B5C8-3A46A81A7192}" type="presOf" srcId="{240F5C85-3076-49EB-9C9A-9AD494C0AB50}" destId="{C1C0DEF0-B82E-40CE-8833-157A9FEAE03B}" srcOrd="0" destOrd="0" presId="urn:microsoft.com/office/officeart/2005/8/layout/radial6"/>
    <dgm:cxn modelId="{EB30D0AE-8457-4632-9D58-1255B6F343C1}" type="presOf" srcId="{61484D1D-FCD6-4823-90DB-9DDFF46B9278}" destId="{CB1275B2-44C9-423C-8F87-E5E8BE864200}" srcOrd="0" destOrd="0" presId="urn:microsoft.com/office/officeart/2005/8/layout/radial6"/>
    <dgm:cxn modelId="{28CD4D32-D15E-4733-B792-9CE2A53CBEB7}" srcId="{240F5C85-3076-49EB-9C9A-9AD494C0AB50}" destId="{C7C6D059-2664-4101-8B70-F65B8B523C97}" srcOrd="0" destOrd="0" parTransId="{F26331EC-75C8-4F14-A3BC-EB4680469AAF}" sibTransId="{A4DC6842-D85D-4FD5-8F39-CF0F4225786F}"/>
    <dgm:cxn modelId="{A0325E4A-2C15-482F-9A04-F47051271FB9}" type="presOf" srcId="{0B53B7F4-0D20-4712-8FE2-C9266F918B87}" destId="{E390AEBC-DE0F-4804-8156-428E72402FFA}" srcOrd="0" destOrd="0" presId="urn:microsoft.com/office/officeart/2005/8/layout/radial6"/>
    <dgm:cxn modelId="{F8B1D755-592A-448C-A8E0-A104CAAAA17C}" type="presOf" srcId="{06B998FC-03F8-4D89-BE4E-A3DCD6FF7700}" destId="{6794A6E6-BBCB-48F7-9F3B-1B84D5A86C8C}" srcOrd="0" destOrd="0" presId="urn:microsoft.com/office/officeart/2005/8/layout/radial6"/>
    <dgm:cxn modelId="{611C0CBB-33F7-49C6-99A9-AE670D48B1BD}" type="presOf" srcId="{BF756D11-D94F-4D61-A513-D3468EA2586C}" destId="{A750CF7F-7E2B-40C7-A618-0931C7A2B3DF}" srcOrd="0" destOrd="0" presId="urn:microsoft.com/office/officeart/2005/8/layout/radial6"/>
    <dgm:cxn modelId="{66689672-EA3C-4E1F-B1B3-0641139017FA}" srcId="{C7C6D059-2664-4101-8B70-F65B8B523C97}" destId="{BF756D11-D94F-4D61-A513-D3468EA2586C}" srcOrd="0" destOrd="0" parTransId="{81D972F5-A3C2-43A0-AFF5-FDC954B20A7D}" sibTransId="{DACB59EB-93E9-4A99-898B-14236570C46B}"/>
    <dgm:cxn modelId="{BBFF88D9-80DB-4D20-9F35-C317C00A0D27}" srcId="{C7C6D059-2664-4101-8B70-F65B8B523C97}" destId="{0B53B7F4-0D20-4712-8FE2-C9266F918B87}" srcOrd="1" destOrd="0" parTransId="{F030330F-CDF2-443F-B1EA-C20314BA3F33}" sibTransId="{61484D1D-FCD6-4823-90DB-9DDFF46B9278}"/>
    <dgm:cxn modelId="{58EEE23C-C07C-4C96-8CA0-2B23D066E251}" type="presOf" srcId="{C7C6D059-2664-4101-8B70-F65B8B523C97}" destId="{A3CC08BE-9CB2-4760-84BA-DD6A2097CBA5}" srcOrd="0" destOrd="0" presId="urn:microsoft.com/office/officeart/2005/8/layout/radial6"/>
    <dgm:cxn modelId="{33A1000A-5364-4411-AEBB-36A4B16CB6AB}" type="presOf" srcId="{DACB59EB-93E9-4A99-898B-14236570C46B}" destId="{B0911572-071F-496F-AA28-D2A2692EEB71}" srcOrd="0" destOrd="0" presId="urn:microsoft.com/office/officeart/2005/8/layout/radial6"/>
    <dgm:cxn modelId="{59503C73-8AE8-4B90-9C1F-9E822F12F77F}" type="presOf" srcId="{E6E01CE9-0F9C-411C-9054-BACCB24D1593}" destId="{E45F2DCC-1465-4323-946B-C9CCEAE1908C}" srcOrd="0" destOrd="0" presId="urn:microsoft.com/office/officeart/2005/8/layout/radial6"/>
    <dgm:cxn modelId="{2B52C592-0638-4D6F-9B25-21569C1B9447}" srcId="{C7C6D059-2664-4101-8B70-F65B8B523C97}" destId="{E6E01CE9-0F9C-411C-9054-BACCB24D1593}" srcOrd="2" destOrd="0" parTransId="{97FFEC82-21CC-4360-B346-FA6656EF03A1}" sibTransId="{06B998FC-03F8-4D89-BE4E-A3DCD6FF7700}"/>
    <dgm:cxn modelId="{1FD3B601-43B1-468F-97DE-139CE19A3638}" type="presParOf" srcId="{C1C0DEF0-B82E-40CE-8833-157A9FEAE03B}" destId="{A3CC08BE-9CB2-4760-84BA-DD6A2097CBA5}" srcOrd="0" destOrd="0" presId="urn:microsoft.com/office/officeart/2005/8/layout/radial6"/>
    <dgm:cxn modelId="{2CF89F0B-2740-4106-873A-EAF741579081}" type="presParOf" srcId="{C1C0DEF0-B82E-40CE-8833-157A9FEAE03B}" destId="{A750CF7F-7E2B-40C7-A618-0931C7A2B3DF}" srcOrd="1" destOrd="0" presId="urn:microsoft.com/office/officeart/2005/8/layout/radial6"/>
    <dgm:cxn modelId="{80AB4412-CF8E-42A5-A10F-7CE9FCF48435}" type="presParOf" srcId="{C1C0DEF0-B82E-40CE-8833-157A9FEAE03B}" destId="{858C1341-CE8D-4C2B-977D-EA35B567FF51}" srcOrd="2" destOrd="0" presId="urn:microsoft.com/office/officeart/2005/8/layout/radial6"/>
    <dgm:cxn modelId="{854538AD-D895-425C-8464-BE8E0A3F7531}" type="presParOf" srcId="{C1C0DEF0-B82E-40CE-8833-157A9FEAE03B}" destId="{B0911572-071F-496F-AA28-D2A2692EEB71}" srcOrd="3" destOrd="0" presId="urn:microsoft.com/office/officeart/2005/8/layout/radial6"/>
    <dgm:cxn modelId="{75FFC5F0-2779-4518-8467-A2ED6D3B3D3A}" type="presParOf" srcId="{C1C0DEF0-B82E-40CE-8833-157A9FEAE03B}" destId="{E390AEBC-DE0F-4804-8156-428E72402FFA}" srcOrd="4" destOrd="0" presId="urn:microsoft.com/office/officeart/2005/8/layout/radial6"/>
    <dgm:cxn modelId="{EB792963-D7D1-4D2B-BEF5-B92C9A5FB032}" type="presParOf" srcId="{C1C0DEF0-B82E-40CE-8833-157A9FEAE03B}" destId="{456F61AC-5D0D-4A3F-8673-E09E6C436D6D}" srcOrd="5" destOrd="0" presId="urn:microsoft.com/office/officeart/2005/8/layout/radial6"/>
    <dgm:cxn modelId="{E914012E-1C41-45AB-B963-E55E1D152D97}" type="presParOf" srcId="{C1C0DEF0-B82E-40CE-8833-157A9FEAE03B}" destId="{CB1275B2-44C9-423C-8F87-E5E8BE864200}" srcOrd="6" destOrd="0" presId="urn:microsoft.com/office/officeart/2005/8/layout/radial6"/>
    <dgm:cxn modelId="{24CE98EE-EA7C-4094-B341-D928FA686ACC}" type="presParOf" srcId="{C1C0DEF0-B82E-40CE-8833-157A9FEAE03B}" destId="{E45F2DCC-1465-4323-946B-C9CCEAE1908C}" srcOrd="7" destOrd="0" presId="urn:microsoft.com/office/officeart/2005/8/layout/radial6"/>
    <dgm:cxn modelId="{E2DF9C05-DF3A-4BC1-BB5A-B4DF09C40D5D}" type="presParOf" srcId="{C1C0DEF0-B82E-40CE-8833-157A9FEAE03B}" destId="{98EEB7E7-4997-4183-B8BC-79955373EBA5}" srcOrd="8" destOrd="0" presId="urn:microsoft.com/office/officeart/2005/8/layout/radial6"/>
    <dgm:cxn modelId="{276268E7-4AEC-4AD9-9752-42DB8D04830B}" type="presParOf" srcId="{C1C0DEF0-B82E-40CE-8833-157A9FEAE03B}" destId="{6794A6E6-BBCB-48F7-9F3B-1B84D5A86C8C}" srcOrd="9"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94A6E6-BBCB-48F7-9F3B-1B84D5A86C8C}">
      <dsp:nvSpPr>
        <dsp:cNvPr id="0" name=""/>
        <dsp:cNvSpPr/>
      </dsp:nvSpPr>
      <dsp:spPr>
        <a:xfrm>
          <a:off x="1619700" y="648092"/>
          <a:ext cx="4681456" cy="4681456"/>
        </a:xfrm>
        <a:prstGeom prst="blockArc">
          <a:avLst>
            <a:gd name="adj1" fmla="val 9000000"/>
            <a:gd name="adj2" fmla="val 16200000"/>
            <a:gd name="adj3" fmla="val 4642"/>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B1275B2-44C9-423C-8F87-E5E8BE864200}">
      <dsp:nvSpPr>
        <dsp:cNvPr id="0" name=""/>
        <dsp:cNvSpPr/>
      </dsp:nvSpPr>
      <dsp:spPr>
        <a:xfrm>
          <a:off x="1727139" y="821821"/>
          <a:ext cx="4681456" cy="4681456"/>
        </a:xfrm>
        <a:prstGeom prst="blockArc">
          <a:avLst>
            <a:gd name="adj1" fmla="val 1800000"/>
            <a:gd name="adj2" fmla="val 9000000"/>
            <a:gd name="adj3" fmla="val 4642"/>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0911572-071F-496F-AA28-D2A2692EEB71}">
      <dsp:nvSpPr>
        <dsp:cNvPr id="0" name=""/>
        <dsp:cNvSpPr/>
      </dsp:nvSpPr>
      <dsp:spPr>
        <a:xfrm>
          <a:off x="1727139" y="821821"/>
          <a:ext cx="4681456" cy="4681456"/>
        </a:xfrm>
        <a:prstGeom prst="blockArc">
          <a:avLst>
            <a:gd name="adj1" fmla="val 16200000"/>
            <a:gd name="adj2" fmla="val 1800000"/>
            <a:gd name="adj3" fmla="val 4642"/>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3CC08BE-9CB2-4760-84BA-DD6A2097CBA5}">
      <dsp:nvSpPr>
        <dsp:cNvPr id="0" name=""/>
        <dsp:cNvSpPr/>
      </dsp:nvSpPr>
      <dsp:spPr>
        <a:xfrm>
          <a:off x="2989838" y="2084519"/>
          <a:ext cx="2156060" cy="215606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hu-HU" sz="2500" kern="1200" dirty="0" smtClean="0">
              <a:solidFill>
                <a:schemeClr val="tx1"/>
              </a:solidFill>
            </a:rPr>
            <a:t>adaptivitás</a:t>
          </a:r>
          <a:endParaRPr lang="hu-HU" sz="2500" kern="1200" dirty="0">
            <a:solidFill>
              <a:schemeClr val="tx1"/>
            </a:solidFill>
          </a:endParaRPr>
        </a:p>
      </dsp:txBody>
      <dsp:txXfrm>
        <a:off x="3305586" y="2400267"/>
        <a:ext cx="1524564" cy="1524564"/>
      </dsp:txXfrm>
    </dsp:sp>
    <dsp:sp modelId="{A750CF7F-7E2B-40C7-A618-0931C7A2B3DF}">
      <dsp:nvSpPr>
        <dsp:cNvPr id="0" name=""/>
        <dsp:cNvSpPr/>
      </dsp:nvSpPr>
      <dsp:spPr>
        <a:xfrm>
          <a:off x="3021563" y="-117697"/>
          <a:ext cx="2092609" cy="1987702"/>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hu-HU" sz="2300" b="1" kern="1200" dirty="0" smtClean="0">
              <a:solidFill>
                <a:schemeClr val="tx1"/>
              </a:solidFill>
            </a:rPr>
            <a:t>reflexió</a:t>
          </a:r>
          <a:endParaRPr lang="hu-HU" sz="2300" b="1" kern="1200" dirty="0">
            <a:solidFill>
              <a:schemeClr val="tx1"/>
            </a:solidFill>
          </a:endParaRPr>
        </a:p>
      </dsp:txBody>
      <dsp:txXfrm>
        <a:off x="3328018" y="173395"/>
        <a:ext cx="1479699" cy="1405518"/>
      </dsp:txXfrm>
    </dsp:sp>
    <dsp:sp modelId="{E390AEBC-DE0F-4804-8156-428E72402FFA}">
      <dsp:nvSpPr>
        <dsp:cNvPr id="0" name=""/>
        <dsp:cNvSpPr/>
      </dsp:nvSpPr>
      <dsp:spPr>
        <a:xfrm>
          <a:off x="5018528" y="3276066"/>
          <a:ext cx="2058832" cy="2059360"/>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hu-HU" sz="2300" b="1" kern="1200" dirty="0" smtClean="0">
              <a:solidFill>
                <a:schemeClr val="tx1"/>
              </a:solidFill>
            </a:rPr>
            <a:t>tanulás/</a:t>
          </a:r>
          <a:br>
            <a:rPr lang="hu-HU" sz="2300" b="1" kern="1200" dirty="0" smtClean="0">
              <a:solidFill>
                <a:schemeClr val="tx1"/>
              </a:solidFill>
            </a:rPr>
          </a:br>
          <a:r>
            <a:rPr lang="hu-HU" sz="2300" b="1" kern="1200" dirty="0" smtClean="0">
              <a:solidFill>
                <a:schemeClr val="tx1"/>
              </a:solidFill>
            </a:rPr>
            <a:t>innováció</a:t>
          </a:r>
          <a:endParaRPr lang="hu-HU" sz="2300" b="1" kern="1200" dirty="0"/>
        </a:p>
      </dsp:txBody>
      <dsp:txXfrm>
        <a:off x="5320037" y="3577652"/>
        <a:ext cx="1455814" cy="1456188"/>
      </dsp:txXfrm>
    </dsp:sp>
    <dsp:sp modelId="{E45F2DCC-1465-4323-946B-C9CCEAE1908C}">
      <dsp:nvSpPr>
        <dsp:cNvPr id="0" name=""/>
        <dsp:cNvSpPr/>
      </dsp:nvSpPr>
      <dsp:spPr>
        <a:xfrm>
          <a:off x="951022" y="3276066"/>
          <a:ext cx="2273537" cy="2059360"/>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hu-HU" sz="2300" b="1" kern="1200" dirty="0" smtClean="0">
              <a:solidFill>
                <a:schemeClr val="tx1"/>
              </a:solidFill>
            </a:rPr>
            <a:t>változás</a:t>
          </a:r>
          <a:endParaRPr lang="hu-HU" sz="2300" b="1" kern="1200" dirty="0"/>
        </a:p>
      </dsp:txBody>
      <dsp:txXfrm>
        <a:off x="1283974" y="3577652"/>
        <a:ext cx="1607633" cy="1456188"/>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22BEA2-7847-47D6-AE72-735E765B59B1}" type="datetimeFigureOut">
              <a:rPr lang="hu-HU" smtClean="0"/>
              <a:pPr/>
              <a:t>2015.05.14.</a:t>
            </a:fld>
            <a:endParaRPr lang="hu-HU"/>
          </a:p>
        </p:txBody>
      </p:sp>
      <p:sp>
        <p:nvSpPr>
          <p:cNvPr id="4" name="Diakép hely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6" name="Élőláb hely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5100A2-FC2A-4E34-BAB3-3A69B5680A20}" type="slidenum">
              <a:rPr lang="hu-HU" smtClean="0"/>
              <a:pPr/>
              <a:t>‹#›</a:t>
            </a:fld>
            <a:endParaRPr lang="hu-HU"/>
          </a:p>
        </p:txBody>
      </p:sp>
    </p:spTree>
    <p:extLst>
      <p:ext uri="{BB962C8B-B14F-4D97-AF65-F5344CB8AC3E}">
        <p14:creationId xmlns:p14="http://schemas.microsoft.com/office/powerpoint/2010/main" val="24363035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sz="1200" kern="1200" dirty="0" smtClean="0">
                <a:solidFill>
                  <a:schemeClr val="tx1"/>
                </a:solidFill>
                <a:effectLst/>
                <a:latin typeface="+mn-lt"/>
                <a:ea typeface="+mn-ea"/>
                <a:cs typeface="+mn-cs"/>
              </a:rPr>
              <a:t>„Az iskola az a ruhatár, ahová gyermekeiket elhelyezzük, hogy fegyelmezett, erkölcsös, munkára motivált felnőttként kapjuk majd egyszer vissza, azt hiszi, hogy neki az a dolga, hogy a kis fejekbe minél több információt töltsön. Mivel ezt a mechanikus folyamatot a gyermek kezdeményezőképessége, természetes aktivitása igencsak akadályozza, ezért a legtöbb iskola amolyan fegyelmező intézménnyé is alakult, ahol a kívánt célt, ha kell, erőszakkal is elérik. Pedig az iskolának afféle gyermek-“törzsnek” kéne lennie, kisebb - nagyobb bandákkal, ahol jó lenni, ahol mindenkit szeretnek, segítenek, ahol a gyermek, ha szükséges, érzelmi támaszt és vigaszt kap. Mellesleg persze tanulhatna is valamit, de ha egy tizenéves igazán meg akar valamit tanulni, azt rendszerint sokkal gyorsabban teszi, mint azt az iskola képzeli. Tanul akkor, ha motiválva van.</a:t>
            </a:r>
          </a:p>
          <a:p>
            <a:r>
              <a:rPr lang="hu-HU" sz="1200" kern="1200" dirty="0" smtClean="0">
                <a:solidFill>
                  <a:schemeClr val="tx1"/>
                </a:solidFill>
                <a:effectLst/>
                <a:latin typeface="+mn-lt"/>
                <a:ea typeface="+mn-ea"/>
                <a:cs typeface="+mn-cs"/>
              </a:rPr>
              <a:t>Csányi Vilmos</a:t>
            </a:r>
          </a:p>
          <a:p>
            <a:endParaRPr lang="hu-HU" dirty="0"/>
          </a:p>
        </p:txBody>
      </p:sp>
      <p:sp>
        <p:nvSpPr>
          <p:cNvPr id="4" name="Dia számának helye 3"/>
          <p:cNvSpPr>
            <a:spLocks noGrp="1"/>
          </p:cNvSpPr>
          <p:nvPr>
            <p:ph type="sldNum" sz="quarter" idx="10"/>
          </p:nvPr>
        </p:nvSpPr>
        <p:spPr/>
        <p:txBody>
          <a:bodyPr/>
          <a:lstStyle/>
          <a:p>
            <a:fld id="{1F5100A2-FC2A-4E34-BAB3-3A69B5680A20}" type="slidenum">
              <a:rPr lang="hu-HU" smtClean="0"/>
              <a:pPr/>
              <a:t>3</a:t>
            </a:fld>
            <a:endParaRPr lang="hu-HU"/>
          </a:p>
        </p:txBody>
      </p:sp>
    </p:spTree>
    <p:extLst>
      <p:ext uri="{BB962C8B-B14F-4D97-AF65-F5344CB8AC3E}">
        <p14:creationId xmlns:p14="http://schemas.microsoft.com/office/powerpoint/2010/main" val="39701607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lvl="1" eaLnBrk="1" hangingPunct="1">
              <a:spcBef>
                <a:spcPct val="0"/>
              </a:spcBef>
              <a:buFont typeface="Wingdings" pitchFamily="2" charset="2"/>
              <a:buNone/>
              <a:defRPr/>
            </a:pPr>
            <a:endParaRPr lang="hu-HU" dirty="0"/>
          </a:p>
        </p:txBody>
      </p:sp>
      <p:sp>
        <p:nvSpPr>
          <p:cNvPr id="4" name="Dia számának helye 3"/>
          <p:cNvSpPr>
            <a:spLocks noGrp="1"/>
          </p:cNvSpPr>
          <p:nvPr>
            <p:ph type="sldNum" sz="quarter" idx="10"/>
          </p:nvPr>
        </p:nvSpPr>
        <p:spPr/>
        <p:txBody>
          <a:bodyPr/>
          <a:lstStyle/>
          <a:p>
            <a:fld id="{1F5100A2-FC2A-4E34-BAB3-3A69B5680A20}" type="slidenum">
              <a:rPr lang="hu-HU" smtClean="0"/>
              <a:pPr/>
              <a:t>5</a:t>
            </a:fld>
            <a:endParaRPr lang="hu-HU"/>
          </a:p>
        </p:txBody>
      </p:sp>
    </p:spTree>
    <p:extLst>
      <p:ext uri="{BB962C8B-B14F-4D97-AF65-F5344CB8AC3E}">
        <p14:creationId xmlns:p14="http://schemas.microsoft.com/office/powerpoint/2010/main" val="25546439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1F5100A2-FC2A-4E34-BAB3-3A69B5680A20}" type="slidenum">
              <a:rPr lang="hu-HU" smtClean="0"/>
              <a:pPr/>
              <a:t>6</a:t>
            </a:fld>
            <a:endParaRPr lang="hu-HU"/>
          </a:p>
        </p:txBody>
      </p:sp>
    </p:spTree>
    <p:extLst>
      <p:ext uri="{BB962C8B-B14F-4D97-AF65-F5344CB8AC3E}">
        <p14:creationId xmlns:p14="http://schemas.microsoft.com/office/powerpoint/2010/main" val="16520226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A207E2-7501-4413-BE71-9910D718B952}" type="slidenum">
              <a:rPr lang="en-US"/>
              <a:pPr/>
              <a:t>7</a:t>
            </a:fld>
            <a:endParaRPr lang="en-US"/>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nl-N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1F5100A2-FC2A-4E34-BAB3-3A69B5680A20}" type="slidenum">
              <a:rPr lang="hu-HU" smtClean="0"/>
              <a:pPr/>
              <a:t>10</a:t>
            </a:fld>
            <a:endParaRPr lang="hu-HU"/>
          </a:p>
        </p:txBody>
      </p:sp>
    </p:spTree>
    <p:extLst>
      <p:ext uri="{BB962C8B-B14F-4D97-AF65-F5344CB8AC3E}">
        <p14:creationId xmlns:p14="http://schemas.microsoft.com/office/powerpoint/2010/main" val="29199580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1F5100A2-FC2A-4E34-BAB3-3A69B5680A20}" type="slidenum">
              <a:rPr lang="hu-HU" smtClean="0"/>
              <a:pPr/>
              <a:t>11</a:t>
            </a:fld>
            <a:endParaRPr lang="hu-HU"/>
          </a:p>
        </p:txBody>
      </p:sp>
    </p:spTree>
    <p:extLst>
      <p:ext uri="{BB962C8B-B14F-4D97-AF65-F5344CB8AC3E}">
        <p14:creationId xmlns:p14="http://schemas.microsoft.com/office/powerpoint/2010/main" val="8838138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p>
            <a:fld id="{01D2AD1E-43B2-4070-9C43-907D81C91CCB}" type="datetimeFigureOut">
              <a:rPr lang="hu-HU" smtClean="0"/>
              <a:pPr/>
              <a:t>2015.05.14.</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9C8B4E03-7E03-4411-9F7D-D28A6C408B1C}" type="slidenum">
              <a:rPr lang="hu-HU" smtClean="0"/>
              <a:pPr/>
              <a:t>‹#›</a:t>
            </a:fld>
            <a:endParaRPr lang="hu-HU"/>
          </a:p>
        </p:txBody>
      </p:sp>
    </p:spTree>
    <p:extLst>
      <p:ext uri="{BB962C8B-B14F-4D97-AF65-F5344CB8AC3E}">
        <p14:creationId xmlns:p14="http://schemas.microsoft.com/office/powerpoint/2010/main" val="10974428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01D2AD1E-43B2-4070-9C43-907D81C91CCB}" type="datetimeFigureOut">
              <a:rPr lang="hu-HU" smtClean="0"/>
              <a:pPr/>
              <a:t>2015.05.14.</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9C8B4E03-7E03-4411-9F7D-D28A6C408B1C}" type="slidenum">
              <a:rPr lang="hu-HU" smtClean="0"/>
              <a:pPr/>
              <a:t>‹#›</a:t>
            </a:fld>
            <a:endParaRPr lang="hu-HU"/>
          </a:p>
        </p:txBody>
      </p:sp>
    </p:spTree>
    <p:extLst>
      <p:ext uri="{BB962C8B-B14F-4D97-AF65-F5344CB8AC3E}">
        <p14:creationId xmlns:p14="http://schemas.microsoft.com/office/powerpoint/2010/main" val="38004083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01D2AD1E-43B2-4070-9C43-907D81C91CCB}" type="datetimeFigureOut">
              <a:rPr lang="hu-HU" smtClean="0"/>
              <a:pPr/>
              <a:t>2015.05.14.</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9C8B4E03-7E03-4411-9F7D-D28A6C408B1C}" type="slidenum">
              <a:rPr lang="hu-HU" smtClean="0"/>
              <a:pPr/>
              <a:t>‹#›</a:t>
            </a:fld>
            <a:endParaRPr lang="hu-HU"/>
          </a:p>
        </p:txBody>
      </p:sp>
    </p:spTree>
    <p:extLst>
      <p:ext uri="{BB962C8B-B14F-4D97-AF65-F5344CB8AC3E}">
        <p14:creationId xmlns:p14="http://schemas.microsoft.com/office/powerpoint/2010/main" val="1556247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01D2AD1E-43B2-4070-9C43-907D81C91CCB}" type="datetimeFigureOut">
              <a:rPr lang="hu-HU" smtClean="0"/>
              <a:pPr/>
              <a:t>2015.05.14.</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9C8B4E03-7E03-4411-9F7D-D28A6C408B1C}" type="slidenum">
              <a:rPr lang="hu-HU" smtClean="0"/>
              <a:pPr/>
              <a:t>‹#›</a:t>
            </a:fld>
            <a:endParaRPr lang="hu-HU"/>
          </a:p>
        </p:txBody>
      </p:sp>
    </p:spTree>
    <p:extLst>
      <p:ext uri="{BB962C8B-B14F-4D97-AF65-F5344CB8AC3E}">
        <p14:creationId xmlns:p14="http://schemas.microsoft.com/office/powerpoint/2010/main" val="1035884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01D2AD1E-43B2-4070-9C43-907D81C91CCB}" type="datetimeFigureOut">
              <a:rPr lang="hu-HU" smtClean="0"/>
              <a:pPr/>
              <a:t>2015.05.14.</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9C8B4E03-7E03-4411-9F7D-D28A6C408B1C}" type="slidenum">
              <a:rPr lang="hu-HU" smtClean="0"/>
              <a:pPr/>
              <a:t>‹#›</a:t>
            </a:fld>
            <a:endParaRPr lang="hu-HU"/>
          </a:p>
        </p:txBody>
      </p:sp>
    </p:spTree>
    <p:extLst>
      <p:ext uri="{BB962C8B-B14F-4D97-AF65-F5344CB8AC3E}">
        <p14:creationId xmlns:p14="http://schemas.microsoft.com/office/powerpoint/2010/main" val="2009019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01D2AD1E-43B2-4070-9C43-907D81C91CCB}" type="datetimeFigureOut">
              <a:rPr lang="hu-HU" smtClean="0"/>
              <a:pPr/>
              <a:t>2015.05.14.</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9C8B4E03-7E03-4411-9F7D-D28A6C408B1C}" type="slidenum">
              <a:rPr lang="hu-HU" smtClean="0"/>
              <a:pPr/>
              <a:t>‹#›</a:t>
            </a:fld>
            <a:endParaRPr lang="hu-HU"/>
          </a:p>
        </p:txBody>
      </p:sp>
    </p:spTree>
    <p:extLst>
      <p:ext uri="{BB962C8B-B14F-4D97-AF65-F5344CB8AC3E}">
        <p14:creationId xmlns:p14="http://schemas.microsoft.com/office/powerpoint/2010/main" val="3862304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01D2AD1E-43B2-4070-9C43-907D81C91CCB}" type="datetimeFigureOut">
              <a:rPr lang="hu-HU" smtClean="0"/>
              <a:pPr/>
              <a:t>2015.05.14.</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9C8B4E03-7E03-4411-9F7D-D28A6C408B1C}" type="slidenum">
              <a:rPr lang="hu-HU" smtClean="0"/>
              <a:pPr/>
              <a:t>‹#›</a:t>
            </a:fld>
            <a:endParaRPr lang="hu-HU"/>
          </a:p>
        </p:txBody>
      </p:sp>
    </p:spTree>
    <p:extLst>
      <p:ext uri="{BB962C8B-B14F-4D97-AF65-F5344CB8AC3E}">
        <p14:creationId xmlns:p14="http://schemas.microsoft.com/office/powerpoint/2010/main" val="8564613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fld id="{01D2AD1E-43B2-4070-9C43-907D81C91CCB}" type="datetimeFigureOut">
              <a:rPr lang="hu-HU" smtClean="0"/>
              <a:pPr/>
              <a:t>2015.05.14.</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9C8B4E03-7E03-4411-9F7D-D28A6C408B1C}" type="slidenum">
              <a:rPr lang="hu-HU" smtClean="0"/>
              <a:pPr/>
              <a:t>‹#›</a:t>
            </a:fld>
            <a:endParaRPr lang="hu-HU"/>
          </a:p>
        </p:txBody>
      </p:sp>
    </p:spTree>
    <p:extLst>
      <p:ext uri="{BB962C8B-B14F-4D97-AF65-F5344CB8AC3E}">
        <p14:creationId xmlns:p14="http://schemas.microsoft.com/office/powerpoint/2010/main" val="1690148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01D2AD1E-43B2-4070-9C43-907D81C91CCB}" type="datetimeFigureOut">
              <a:rPr lang="hu-HU" smtClean="0"/>
              <a:pPr/>
              <a:t>2015.05.14.</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9C8B4E03-7E03-4411-9F7D-D28A6C408B1C}" type="slidenum">
              <a:rPr lang="hu-HU" smtClean="0"/>
              <a:pPr/>
              <a:t>‹#›</a:t>
            </a:fld>
            <a:endParaRPr lang="hu-HU"/>
          </a:p>
        </p:txBody>
      </p:sp>
    </p:spTree>
    <p:extLst>
      <p:ext uri="{BB962C8B-B14F-4D97-AF65-F5344CB8AC3E}">
        <p14:creationId xmlns:p14="http://schemas.microsoft.com/office/powerpoint/2010/main" val="3923386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01D2AD1E-43B2-4070-9C43-907D81C91CCB}" type="datetimeFigureOut">
              <a:rPr lang="hu-HU" smtClean="0"/>
              <a:pPr/>
              <a:t>2015.05.14.</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9C8B4E03-7E03-4411-9F7D-D28A6C408B1C}" type="slidenum">
              <a:rPr lang="hu-HU" smtClean="0"/>
              <a:pPr/>
              <a:t>‹#›</a:t>
            </a:fld>
            <a:endParaRPr lang="hu-HU"/>
          </a:p>
        </p:txBody>
      </p:sp>
    </p:spTree>
    <p:extLst>
      <p:ext uri="{BB962C8B-B14F-4D97-AF65-F5344CB8AC3E}">
        <p14:creationId xmlns:p14="http://schemas.microsoft.com/office/powerpoint/2010/main" val="25477064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01D2AD1E-43B2-4070-9C43-907D81C91CCB}" type="datetimeFigureOut">
              <a:rPr lang="hu-HU" smtClean="0"/>
              <a:pPr/>
              <a:t>2015.05.14.</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9C8B4E03-7E03-4411-9F7D-D28A6C408B1C}" type="slidenum">
              <a:rPr lang="hu-HU" smtClean="0"/>
              <a:pPr/>
              <a:t>‹#›</a:t>
            </a:fld>
            <a:endParaRPr lang="hu-HU"/>
          </a:p>
        </p:txBody>
      </p:sp>
    </p:spTree>
    <p:extLst>
      <p:ext uri="{BB962C8B-B14F-4D97-AF65-F5344CB8AC3E}">
        <p14:creationId xmlns:p14="http://schemas.microsoft.com/office/powerpoint/2010/main" val="28993052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D2AD1E-43B2-4070-9C43-907D81C91CCB}" type="datetimeFigureOut">
              <a:rPr lang="hu-HU" smtClean="0"/>
              <a:pPr/>
              <a:t>2015.05.14.</a:t>
            </a:fld>
            <a:endParaRPr lang="hu-HU"/>
          </a:p>
        </p:txBody>
      </p:sp>
      <p:sp>
        <p:nvSpPr>
          <p:cNvPr id="5" name="Élőláb hely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8B4E03-7E03-4411-9F7D-D28A6C408B1C}" type="slidenum">
              <a:rPr lang="hu-HU" smtClean="0"/>
              <a:pPr/>
              <a:t>‹#›</a:t>
            </a:fld>
            <a:endParaRPr lang="hu-HU"/>
          </a:p>
        </p:txBody>
      </p:sp>
    </p:spTree>
    <p:extLst>
      <p:ext uri="{BB962C8B-B14F-4D97-AF65-F5344CB8AC3E}">
        <p14:creationId xmlns:p14="http://schemas.microsoft.com/office/powerpoint/2010/main" val="307721381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5.wmf"/><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457200" y="548680"/>
            <a:ext cx="8281080" cy="1832224"/>
          </a:xfrm>
        </p:spPr>
        <p:txBody>
          <a:bodyPr>
            <a:normAutofit fontScale="90000"/>
          </a:bodyPr>
          <a:lstStyle/>
          <a:p>
            <a:pPr algn="ctr"/>
            <a:r>
              <a:rPr lang="hu-HU" sz="4800" b="1" i="1" dirty="0" smtClean="0">
                <a:solidFill>
                  <a:srgbClr val="C00000"/>
                </a:solidFill>
              </a:rPr>
              <a:t/>
            </a:r>
            <a:br>
              <a:rPr lang="hu-HU" sz="4800" b="1" i="1" dirty="0" smtClean="0">
                <a:solidFill>
                  <a:srgbClr val="C00000"/>
                </a:solidFill>
              </a:rPr>
            </a:br>
            <a:r>
              <a:rPr lang="hu-HU" sz="4800" b="1" i="1" dirty="0">
                <a:solidFill>
                  <a:srgbClr val="C00000"/>
                </a:solidFill>
              </a:rPr>
              <a:t/>
            </a:r>
            <a:br>
              <a:rPr lang="hu-HU" sz="4800" b="1" i="1" dirty="0">
                <a:solidFill>
                  <a:srgbClr val="C00000"/>
                </a:solidFill>
              </a:rPr>
            </a:br>
            <a:r>
              <a:rPr lang="hu-HU" sz="4800" b="1" i="1" dirty="0" smtClean="0">
                <a:solidFill>
                  <a:srgbClr val="C00000"/>
                </a:solidFill>
              </a:rPr>
              <a:t/>
            </a:r>
            <a:br>
              <a:rPr lang="hu-HU" sz="4800" b="1" i="1" dirty="0" smtClean="0">
                <a:solidFill>
                  <a:srgbClr val="C00000"/>
                </a:solidFill>
              </a:rPr>
            </a:br>
            <a:r>
              <a:rPr lang="hu-HU" sz="4800" b="1" i="1" dirty="0" smtClean="0">
                <a:solidFill>
                  <a:srgbClr val="C00000"/>
                </a:solidFill>
              </a:rPr>
              <a:t>Hangok</a:t>
            </a:r>
            <a:br>
              <a:rPr lang="hu-HU" sz="4800" b="1" i="1" dirty="0" smtClean="0">
                <a:solidFill>
                  <a:srgbClr val="C00000"/>
                </a:solidFill>
              </a:rPr>
            </a:br>
            <a:r>
              <a:rPr lang="hu-HU" sz="4800" i="1" dirty="0" smtClean="0"/>
              <a:t/>
            </a:r>
            <a:br>
              <a:rPr lang="hu-HU" sz="4800" i="1" dirty="0" smtClean="0"/>
            </a:br>
            <a:r>
              <a:rPr lang="hu-HU" sz="4800" i="1" dirty="0" smtClean="0"/>
              <a:t>Hol van helye a diákok hangjának?</a:t>
            </a:r>
            <a:endParaRPr lang="hu-HU" sz="4800" i="1" dirty="0"/>
          </a:p>
        </p:txBody>
      </p:sp>
      <p:sp>
        <p:nvSpPr>
          <p:cNvPr id="3" name="Alcím 2"/>
          <p:cNvSpPr>
            <a:spLocks noGrp="1"/>
          </p:cNvSpPr>
          <p:nvPr>
            <p:ph type="subTitle" idx="1"/>
          </p:nvPr>
        </p:nvSpPr>
        <p:spPr>
          <a:xfrm>
            <a:off x="2663280" y="5105400"/>
            <a:ext cx="6480720" cy="1752600"/>
          </a:xfrm>
        </p:spPr>
        <p:txBody>
          <a:bodyPr>
            <a:normAutofit fontScale="92500"/>
          </a:bodyPr>
          <a:lstStyle/>
          <a:p>
            <a:pPr algn="ctr" fontAlgn="base"/>
            <a:r>
              <a:rPr lang="hu-HU" b="1" dirty="0" smtClean="0"/>
              <a:t>Rapos Nóra</a:t>
            </a:r>
          </a:p>
          <a:p>
            <a:pPr algn="ctr" fontAlgn="base"/>
            <a:endParaRPr lang="hu-HU" b="1" dirty="0"/>
          </a:p>
          <a:p>
            <a:pPr algn="ctr" fontAlgn="base"/>
            <a:r>
              <a:rPr lang="hu-HU" b="1" dirty="0" smtClean="0"/>
              <a:t>ELTE – Pedagógiai és Pszichológiai Kar</a:t>
            </a:r>
            <a:endParaRPr lang="hu-HU" dirty="0"/>
          </a:p>
          <a:p>
            <a:pPr algn="ctr"/>
            <a:endParaRPr lang="hu-HU" dirty="0"/>
          </a:p>
        </p:txBody>
      </p:sp>
    </p:spTree>
    <p:extLst>
      <p:ext uri="{BB962C8B-B14F-4D97-AF65-F5344CB8AC3E}">
        <p14:creationId xmlns:p14="http://schemas.microsoft.com/office/powerpoint/2010/main" val="31024898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304800" y="274638"/>
            <a:ext cx="8839200" cy="850106"/>
          </a:xfrm>
        </p:spPr>
        <p:txBody>
          <a:bodyPr>
            <a:noAutofit/>
          </a:bodyPr>
          <a:lstStyle/>
          <a:p>
            <a:pPr algn="l"/>
            <a:r>
              <a:rPr lang="hu-HU" sz="3600" b="1" dirty="0" smtClean="0">
                <a:effectLst/>
              </a:rPr>
              <a:t>A kategóriák  és azok megkérdőjelezése</a:t>
            </a:r>
            <a:endParaRPr lang="hu-HU" sz="3600" b="1" dirty="0">
              <a:effectLst/>
            </a:endParaRPr>
          </a:p>
        </p:txBody>
      </p:sp>
      <p:sp>
        <p:nvSpPr>
          <p:cNvPr id="3" name="Tartalom helye 2"/>
          <p:cNvSpPr>
            <a:spLocks noGrp="1"/>
          </p:cNvSpPr>
          <p:nvPr>
            <p:ph idx="1"/>
          </p:nvPr>
        </p:nvSpPr>
        <p:spPr>
          <a:xfrm>
            <a:off x="228600" y="1447800"/>
            <a:ext cx="8915400" cy="5221560"/>
          </a:xfrm>
        </p:spPr>
        <p:txBody>
          <a:bodyPr>
            <a:normAutofit fontScale="70000" lnSpcReduction="20000"/>
          </a:bodyPr>
          <a:lstStyle/>
          <a:p>
            <a:r>
              <a:rPr lang="hu-HU" sz="3500" dirty="0"/>
              <a:t>Tanulói különbségek - sematizálás</a:t>
            </a:r>
          </a:p>
          <a:p>
            <a:r>
              <a:rPr lang="hu-HU" sz="3500" dirty="0"/>
              <a:t>A kategóriák jelen vannak, fontosak, de </a:t>
            </a:r>
            <a:r>
              <a:rPr lang="hu-HU" sz="3500" dirty="0" smtClean="0"/>
              <a:t>a konstrukciók mindig újraértelmezendők (</a:t>
            </a:r>
            <a:r>
              <a:rPr lang="hu-HU" sz="2400" dirty="0" smtClean="0"/>
              <a:t>Pl</a:t>
            </a:r>
            <a:r>
              <a:rPr lang="hu-HU" sz="2400" dirty="0"/>
              <a:t>. SNI, </a:t>
            </a:r>
            <a:r>
              <a:rPr lang="hu-HU" sz="2400" dirty="0" smtClean="0"/>
              <a:t>magatartászavar</a:t>
            </a:r>
            <a:r>
              <a:rPr lang="hu-HU" sz="3500" dirty="0" smtClean="0"/>
              <a:t>)</a:t>
            </a:r>
            <a:endParaRPr lang="hu-HU" sz="3500" dirty="0"/>
          </a:p>
          <a:p>
            <a:r>
              <a:rPr lang="hu-HU" sz="3500" dirty="0"/>
              <a:t>Az egyéni sajátosságok fogalma</a:t>
            </a:r>
          </a:p>
          <a:p>
            <a:r>
              <a:rPr lang="hu-HU" sz="3500" dirty="0"/>
              <a:t>Az elfogadó iskola: az </a:t>
            </a:r>
            <a:r>
              <a:rPr lang="hu-HU" sz="3500" dirty="0" err="1"/>
              <a:t>inklúzió</a:t>
            </a:r>
            <a:r>
              <a:rPr lang="hu-HU" sz="3500" dirty="0"/>
              <a:t> hagyománya</a:t>
            </a:r>
          </a:p>
          <a:p>
            <a:r>
              <a:rPr lang="hu-HU" sz="3500" dirty="0"/>
              <a:t>Túl a gyógypedagógiai szemléleten</a:t>
            </a:r>
          </a:p>
          <a:p>
            <a:pPr marL="0" indent="0">
              <a:buNone/>
            </a:pPr>
            <a:endParaRPr lang="hu-HU" i="1" dirty="0" smtClean="0"/>
          </a:p>
          <a:p>
            <a:pPr marL="0" indent="0">
              <a:buNone/>
            </a:pPr>
            <a:endParaRPr lang="hu-HU" i="1" dirty="0"/>
          </a:p>
          <a:p>
            <a:pPr marL="0" indent="0">
              <a:buNone/>
            </a:pPr>
            <a:endParaRPr lang="hu-HU" i="1" dirty="0"/>
          </a:p>
          <a:p>
            <a:pPr marL="82296" indent="0" algn="just">
              <a:buNone/>
            </a:pPr>
            <a:r>
              <a:rPr lang="hu-HU" sz="3400" dirty="0" smtClean="0"/>
              <a:t>Az </a:t>
            </a:r>
            <a:r>
              <a:rPr lang="hu-HU" sz="3400" dirty="0"/>
              <a:t>adaptív iskolákba járó gyermekekről úgy gondolkodunk, mint akik </a:t>
            </a:r>
            <a:r>
              <a:rPr lang="hu-HU" sz="3400" b="1" dirty="0">
                <a:solidFill>
                  <a:schemeClr val="accent4">
                    <a:lumMod val="75000"/>
                  </a:schemeClr>
                </a:solidFill>
              </a:rPr>
              <a:t>számtalan, tartósan és ideiglenesen jellemző sajátossággal bírnak</a:t>
            </a:r>
            <a:r>
              <a:rPr lang="hu-HU" sz="3400" dirty="0"/>
              <a:t>, amelyek egy-egy pedagógiai szituációban kiemelkedhetnek, különösen fontossá válhatnak, de eredendően </a:t>
            </a:r>
            <a:r>
              <a:rPr lang="hu-HU" sz="3400" b="1" dirty="0">
                <a:solidFill>
                  <a:schemeClr val="accent4">
                    <a:lumMod val="75000"/>
                  </a:schemeClr>
                </a:solidFill>
              </a:rPr>
              <a:t>nem tekintjük egyiket sem fontosabbnak (jellemzőbbnek) a másiknál</a:t>
            </a:r>
            <a:r>
              <a:rPr lang="hu-HU" sz="3400" dirty="0"/>
              <a:t>.</a:t>
            </a:r>
          </a:p>
          <a:p>
            <a:endParaRPr lang="hu-HU" dirty="0"/>
          </a:p>
        </p:txBody>
      </p:sp>
      <p:sp>
        <p:nvSpPr>
          <p:cNvPr id="4" name="Lefelé nyíl 3"/>
          <p:cNvSpPr/>
          <p:nvPr/>
        </p:nvSpPr>
        <p:spPr>
          <a:xfrm>
            <a:off x="4644008" y="4077072"/>
            <a:ext cx="936104" cy="288032"/>
          </a:xfrm>
          <a:prstGeom prst="down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6555786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52400" y="18601"/>
            <a:ext cx="8709280" cy="850106"/>
          </a:xfrm>
        </p:spPr>
        <p:txBody>
          <a:bodyPr>
            <a:normAutofit/>
          </a:bodyPr>
          <a:lstStyle/>
          <a:p>
            <a:pPr algn="l"/>
            <a:r>
              <a:rPr lang="hu-HU" sz="3600" b="1" dirty="0" smtClean="0">
                <a:effectLst/>
              </a:rPr>
              <a:t>A közösségiség</a:t>
            </a:r>
            <a:endParaRPr lang="hu-HU" sz="3600" b="1" dirty="0">
              <a:effectLst/>
            </a:endParaRPr>
          </a:p>
        </p:txBody>
      </p:sp>
      <p:sp>
        <p:nvSpPr>
          <p:cNvPr id="3" name="Tartalom helye 2"/>
          <p:cNvSpPr>
            <a:spLocks noGrp="1"/>
          </p:cNvSpPr>
          <p:nvPr>
            <p:ph idx="1"/>
          </p:nvPr>
        </p:nvSpPr>
        <p:spPr>
          <a:xfrm>
            <a:off x="0" y="980728"/>
            <a:ext cx="9144000" cy="5877272"/>
          </a:xfrm>
        </p:spPr>
        <p:txBody>
          <a:bodyPr>
            <a:normAutofit/>
          </a:bodyPr>
          <a:lstStyle/>
          <a:p>
            <a:pPr>
              <a:lnSpc>
                <a:spcPct val="80000"/>
              </a:lnSpc>
            </a:pPr>
            <a:r>
              <a:rPr lang="hu-HU" sz="2500" dirty="0"/>
              <a:t>Változott az iskola funkciója? </a:t>
            </a:r>
          </a:p>
        </p:txBody>
      </p:sp>
      <p:sp>
        <p:nvSpPr>
          <p:cNvPr id="4" name="Tartalom helye 2"/>
          <p:cNvSpPr txBox="1">
            <a:spLocks/>
          </p:cNvSpPr>
          <p:nvPr/>
        </p:nvSpPr>
        <p:spPr>
          <a:xfrm>
            <a:off x="971600" y="1772816"/>
            <a:ext cx="4405262" cy="5338763"/>
          </a:xfrm>
          <a:prstGeom prst="rect">
            <a:avLst/>
          </a:prstGeom>
        </p:spPr>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274320" indent="-274320">
              <a:spcBef>
                <a:spcPts val="580"/>
              </a:spcBef>
              <a:defRPr/>
            </a:pPr>
            <a:r>
              <a:rPr lang="hu-HU" sz="2400" b="1" dirty="0" smtClean="0">
                <a:solidFill>
                  <a:schemeClr val="tx2">
                    <a:lumMod val="75000"/>
                  </a:schemeClr>
                </a:solidFill>
              </a:rPr>
              <a:t>Befogadtak?…Elégedettek?</a:t>
            </a:r>
          </a:p>
          <a:p>
            <a:pPr marL="274320" indent="-274320">
              <a:spcBef>
                <a:spcPts val="580"/>
              </a:spcBef>
              <a:defRPr/>
            </a:pPr>
            <a:endParaRPr lang="hu-HU" sz="2400" b="1" dirty="0" smtClean="0">
              <a:solidFill>
                <a:schemeClr val="tx2">
                  <a:lumMod val="75000"/>
                </a:schemeClr>
              </a:solidFill>
            </a:endParaRPr>
          </a:p>
          <a:p>
            <a:pPr marL="274320" indent="-274320">
              <a:spcBef>
                <a:spcPts val="580"/>
              </a:spcBef>
              <a:defRPr/>
            </a:pPr>
            <a:endParaRPr lang="hu-HU" b="1" dirty="0" smtClean="0">
              <a:solidFill>
                <a:schemeClr val="tx2">
                  <a:lumMod val="75000"/>
                </a:schemeClr>
              </a:solidFill>
            </a:endParaRPr>
          </a:p>
          <a:p>
            <a:pPr marL="274320" indent="-274320">
              <a:spcBef>
                <a:spcPts val="580"/>
              </a:spcBef>
              <a:defRPr/>
            </a:pPr>
            <a:endParaRPr lang="hu-HU" b="1" dirty="0" smtClean="0">
              <a:solidFill>
                <a:schemeClr val="tx2">
                  <a:lumMod val="75000"/>
                </a:schemeClr>
              </a:solidFill>
            </a:endParaRPr>
          </a:p>
          <a:p>
            <a:pPr marL="274320" indent="-274320">
              <a:spcBef>
                <a:spcPts val="580"/>
              </a:spcBef>
              <a:defRPr/>
            </a:pPr>
            <a:endParaRPr lang="hu-HU" b="1" dirty="0" smtClean="0">
              <a:solidFill>
                <a:schemeClr val="tx2">
                  <a:lumMod val="75000"/>
                </a:schemeClr>
              </a:solidFill>
            </a:endParaRPr>
          </a:p>
          <a:p>
            <a:pPr marL="274320" indent="-274320">
              <a:spcBef>
                <a:spcPts val="580"/>
              </a:spcBef>
              <a:defRPr/>
            </a:pPr>
            <a:r>
              <a:rPr lang="hu-HU" sz="2400" b="1" dirty="0" smtClean="0">
                <a:solidFill>
                  <a:schemeClr val="tx2">
                    <a:lumMod val="75000"/>
                  </a:schemeClr>
                </a:solidFill>
              </a:rPr>
              <a:t>A személyes történet – </a:t>
            </a:r>
            <a:br>
              <a:rPr lang="hu-HU" sz="2400" b="1" dirty="0" smtClean="0">
                <a:solidFill>
                  <a:schemeClr val="tx2">
                    <a:lumMod val="75000"/>
                  </a:schemeClr>
                </a:solidFill>
              </a:rPr>
            </a:br>
            <a:r>
              <a:rPr lang="hu-HU" sz="2400" b="1" dirty="0" smtClean="0">
                <a:solidFill>
                  <a:schemeClr val="tx2">
                    <a:lumMod val="75000"/>
                  </a:schemeClr>
                </a:solidFill>
              </a:rPr>
              <a:t>   a kultúra kialakítás kép.</a:t>
            </a:r>
          </a:p>
          <a:p>
            <a:pPr marL="274320" indent="-274320">
              <a:spcBef>
                <a:spcPts val="580"/>
              </a:spcBef>
              <a:defRPr/>
            </a:pPr>
            <a:endParaRPr lang="hu-HU" b="1" dirty="0">
              <a:solidFill>
                <a:schemeClr val="tx2">
                  <a:lumMod val="75000"/>
                </a:schemeClr>
              </a:solidFill>
            </a:endParaRPr>
          </a:p>
        </p:txBody>
      </p:sp>
      <p:sp>
        <p:nvSpPr>
          <p:cNvPr id="5" name="Tartalom helye 2"/>
          <p:cNvSpPr txBox="1">
            <a:spLocks/>
          </p:cNvSpPr>
          <p:nvPr/>
        </p:nvSpPr>
        <p:spPr>
          <a:xfrm>
            <a:off x="5376862" y="1772816"/>
            <a:ext cx="3767138" cy="5338763"/>
          </a:xfrm>
          <a:prstGeom prst="rect">
            <a:avLst/>
          </a:prstGeom>
        </p:spPr>
        <p:txBody>
          <a:bodyPr>
            <a:normAutofit/>
          </a:bodyPr>
          <a:lstStyle/>
          <a:p>
            <a:pPr marL="274320" indent="-274320" fontAlgn="auto">
              <a:spcBef>
                <a:spcPts val="580"/>
              </a:spcBef>
              <a:spcAft>
                <a:spcPts val="0"/>
              </a:spcAft>
              <a:buClr>
                <a:schemeClr val="accent1"/>
              </a:buClr>
              <a:buSzPct val="85000"/>
              <a:buFont typeface="Wingdings 2"/>
              <a:buChar char=""/>
              <a:defRPr/>
            </a:pPr>
            <a:r>
              <a:rPr lang="hu-HU" sz="2400" b="1" dirty="0">
                <a:solidFill>
                  <a:schemeClr val="tx2">
                    <a:lumMod val="75000"/>
                  </a:schemeClr>
                </a:solidFill>
                <a:latin typeface="+mn-lt"/>
              </a:rPr>
              <a:t>Közös konstrukciók</a:t>
            </a:r>
          </a:p>
          <a:p>
            <a:pPr marL="274320" indent="-274320" fontAlgn="auto">
              <a:spcBef>
                <a:spcPts val="580"/>
              </a:spcBef>
              <a:spcAft>
                <a:spcPts val="0"/>
              </a:spcAft>
              <a:buClr>
                <a:schemeClr val="accent1"/>
              </a:buClr>
              <a:buSzPct val="85000"/>
              <a:buFont typeface="Wingdings 2"/>
              <a:buChar char=""/>
              <a:defRPr/>
            </a:pPr>
            <a:endParaRPr lang="hu-HU" sz="2600" b="1" dirty="0">
              <a:solidFill>
                <a:schemeClr val="tx2">
                  <a:lumMod val="75000"/>
                </a:schemeClr>
              </a:solidFill>
              <a:latin typeface="+mn-lt"/>
            </a:endParaRPr>
          </a:p>
          <a:p>
            <a:pPr marL="274320" indent="-274320" fontAlgn="auto">
              <a:spcBef>
                <a:spcPts val="580"/>
              </a:spcBef>
              <a:spcAft>
                <a:spcPts val="0"/>
              </a:spcAft>
              <a:buClr>
                <a:schemeClr val="accent1"/>
              </a:buClr>
              <a:buSzPct val="85000"/>
              <a:buFont typeface="Wingdings 2"/>
              <a:buChar char=""/>
              <a:defRPr/>
            </a:pPr>
            <a:endParaRPr lang="hu-HU" sz="2600" b="1" dirty="0">
              <a:solidFill>
                <a:schemeClr val="tx2">
                  <a:lumMod val="75000"/>
                </a:schemeClr>
              </a:solidFill>
              <a:latin typeface="+mn-lt"/>
            </a:endParaRPr>
          </a:p>
          <a:p>
            <a:pPr marL="274320" indent="-274320" fontAlgn="auto">
              <a:spcBef>
                <a:spcPts val="580"/>
              </a:spcBef>
              <a:spcAft>
                <a:spcPts val="0"/>
              </a:spcAft>
              <a:buClr>
                <a:schemeClr val="accent1"/>
              </a:buClr>
              <a:buSzPct val="85000"/>
              <a:buFont typeface="Wingdings 2"/>
              <a:buChar char=""/>
              <a:defRPr/>
            </a:pPr>
            <a:endParaRPr lang="hu-HU" sz="2600" b="1" dirty="0">
              <a:solidFill>
                <a:schemeClr val="tx2">
                  <a:lumMod val="75000"/>
                </a:schemeClr>
              </a:solidFill>
              <a:latin typeface="+mn-lt"/>
            </a:endParaRPr>
          </a:p>
          <a:p>
            <a:pPr marL="274320" indent="-274320" fontAlgn="auto">
              <a:spcBef>
                <a:spcPts val="580"/>
              </a:spcBef>
              <a:spcAft>
                <a:spcPts val="0"/>
              </a:spcAft>
              <a:buClr>
                <a:schemeClr val="accent1"/>
              </a:buClr>
              <a:buSzPct val="85000"/>
              <a:buFont typeface="Wingdings 2"/>
              <a:buChar char=""/>
              <a:defRPr/>
            </a:pPr>
            <a:endParaRPr lang="hu-HU" sz="2600" b="1" dirty="0">
              <a:solidFill>
                <a:schemeClr val="tx2">
                  <a:lumMod val="75000"/>
                </a:schemeClr>
              </a:solidFill>
              <a:latin typeface="+mn-lt"/>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1250950" y="2204864"/>
            <a:ext cx="3749675" cy="2000250"/>
          </a:xfrm>
          <a:prstGeom prst="rect">
            <a:avLst/>
          </a:prstGeom>
          <a:noFill/>
        </p:spPr>
      </p:pic>
      <p:pic>
        <p:nvPicPr>
          <p:cNvPr id="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72682" y="5055886"/>
            <a:ext cx="1671125" cy="1750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79786" y="5055886"/>
            <a:ext cx="1484650" cy="1802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112" y="2157594"/>
            <a:ext cx="3390900" cy="250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1734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20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anim calcmode="lin" valueType="num">
                                      <p:cBhvr additive="base">
                                        <p:cTn id="13" dur="2000" fill="hold"/>
                                        <p:tgtEl>
                                          <p:spTgt spid="4">
                                            <p:txEl>
                                              <p:pRg st="5" end="5"/>
                                            </p:txEl>
                                          </p:spTgt>
                                        </p:tgtEl>
                                        <p:attrNameLst>
                                          <p:attrName>ppt_x</p:attrName>
                                        </p:attrNameLst>
                                      </p:cBhvr>
                                      <p:tavLst>
                                        <p:tav tm="0">
                                          <p:val>
                                            <p:strVal val="0-#ppt_w/2"/>
                                          </p:val>
                                        </p:tav>
                                        <p:tav tm="100000">
                                          <p:val>
                                            <p:strVal val="#ppt_x"/>
                                          </p:val>
                                        </p:tav>
                                      </p:tavLst>
                                    </p:anim>
                                    <p:anim calcmode="lin" valueType="num">
                                      <p:cBhvr additive="base">
                                        <p:cTn id="14" dur="2000" fill="hold"/>
                                        <p:tgtEl>
                                          <p:spTgt spid="4">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additive="base">
                                        <p:cTn id="19" dur="20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20" dur="2000" fill="hold"/>
                                        <p:tgtEl>
                                          <p:spTgt spid="5">
                                            <p:txEl>
                                              <p:pRg st="0" end="0"/>
                                            </p:txEl>
                                          </p:spTgt>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2000" fill="hold"/>
                                        <p:tgtEl>
                                          <p:spTgt spid="6"/>
                                        </p:tgtEl>
                                        <p:attrNameLst>
                                          <p:attrName>ppt_x</p:attrName>
                                        </p:attrNameLst>
                                      </p:cBhvr>
                                      <p:tavLst>
                                        <p:tav tm="0">
                                          <p:val>
                                            <p:strVal val="0-#ppt_w/2"/>
                                          </p:val>
                                        </p:tav>
                                        <p:tav tm="100000">
                                          <p:val>
                                            <p:strVal val="#ppt_x"/>
                                          </p:val>
                                        </p:tav>
                                      </p:tavLst>
                                    </p:anim>
                                    <p:anim calcmode="lin" valueType="num">
                                      <p:cBhvr additive="base">
                                        <p:cTn id="24" dur="2000" fill="hold"/>
                                        <p:tgtEl>
                                          <p:spTgt spid="6"/>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2000" fill="hold"/>
                                        <p:tgtEl>
                                          <p:spTgt spid="7"/>
                                        </p:tgtEl>
                                        <p:attrNameLst>
                                          <p:attrName>ppt_x</p:attrName>
                                        </p:attrNameLst>
                                      </p:cBhvr>
                                      <p:tavLst>
                                        <p:tav tm="0">
                                          <p:val>
                                            <p:strVal val="0-#ppt_w/2"/>
                                          </p:val>
                                        </p:tav>
                                        <p:tav tm="100000">
                                          <p:val>
                                            <p:strVal val="#ppt_x"/>
                                          </p:val>
                                        </p:tav>
                                      </p:tavLst>
                                    </p:anim>
                                    <p:anim calcmode="lin" valueType="num">
                                      <p:cBhvr additive="base">
                                        <p:cTn id="28" dur="2000" fill="hold"/>
                                        <p:tgtEl>
                                          <p:spTgt spid="7"/>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2000" fill="hold"/>
                                        <p:tgtEl>
                                          <p:spTgt spid="8"/>
                                        </p:tgtEl>
                                        <p:attrNameLst>
                                          <p:attrName>ppt_x</p:attrName>
                                        </p:attrNameLst>
                                      </p:cBhvr>
                                      <p:tavLst>
                                        <p:tav tm="0">
                                          <p:val>
                                            <p:strVal val="0-#ppt_w/2"/>
                                          </p:val>
                                        </p:tav>
                                        <p:tav tm="100000">
                                          <p:val>
                                            <p:strVal val="#ppt_x"/>
                                          </p:val>
                                        </p:tav>
                                      </p:tavLst>
                                    </p:anim>
                                    <p:anim calcmode="lin" valueType="num">
                                      <p:cBhvr additive="base">
                                        <p:cTn id="32" dur="2000" fill="hold"/>
                                        <p:tgtEl>
                                          <p:spTgt spid="8"/>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2000" fill="hold"/>
                                        <p:tgtEl>
                                          <p:spTgt spid="9"/>
                                        </p:tgtEl>
                                        <p:attrNameLst>
                                          <p:attrName>ppt_x</p:attrName>
                                        </p:attrNameLst>
                                      </p:cBhvr>
                                      <p:tavLst>
                                        <p:tav tm="0">
                                          <p:val>
                                            <p:strVal val="0-#ppt_w/2"/>
                                          </p:val>
                                        </p:tav>
                                        <p:tav tm="100000">
                                          <p:val>
                                            <p:strVal val="#ppt_x"/>
                                          </p:val>
                                        </p:tav>
                                      </p:tavLst>
                                    </p:anim>
                                    <p:anim calcmode="lin" valueType="num">
                                      <p:cBhvr additive="base">
                                        <p:cTn id="36" dur="2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30916" y="228600"/>
            <a:ext cx="7674056" cy="1143000"/>
          </a:xfrm>
        </p:spPr>
        <p:txBody>
          <a:bodyPr>
            <a:normAutofit/>
          </a:bodyPr>
          <a:lstStyle/>
          <a:p>
            <a:pPr algn="l"/>
            <a:r>
              <a:rPr lang="hu-HU" b="1" dirty="0" smtClean="0">
                <a:effectLst/>
              </a:rPr>
              <a:t>Az </a:t>
            </a:r>
            <a:r>
              <a:rPr lang="hu-HU" b="1" smtClean="0">
                <a:effectLst/>
              </a:rPr>
              <a:t>adaptív-elfogadó iskola</a:t>
            </a:r>
            <a:endParaRPr lang="hu-HU" b="1" dirty="0">
              <a:effectLst/>
            </a:endParaRPr>
          </a:p>
        </p:txBody>
      </p:sp>
      <p:sp>
        <p:nvSpPr>
          <p:cNvPr id="3" name="Tartalom helye 2"/>
          <p:cNvSpPr>
            <a:spLocks noGrp="1"/>
          </p:cNvSpPr>
          <p:nvPr>
            <p:ph idx="1"/>
          </p:nvPr>
        </p:nvSpPr>
        <p:spPr/>
        <p:txBody>
          <a:bodyPr/>
          <a:lstStyle/>
          <a:p>
            <a:endParaRPr lang="hu-HU"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0" y="1930590"/>
            <a:ext cx="7705236" cy="4909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Egyenes összekötő 8"/>
          <p:cNvCxnSpPr/>
          <p:nvPr/>
        </p:nvCxnSpPr>
        <p:spPr>
          <a:xfrm>
            <a:off x="2863770" y="3717032"/>
            <a:ext cx="2090682" cy="203629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Egyenes összekötő 10"/>
          <p:cNvCxnSpPr/>
          <p:nvPr/>
        </p:nvCxnSpPr>
        <p:spPr>
          <a:xfrm flipH="1">
            <a:off x="2438400" y="3943091"/>
            <a:ext cx="2479685" cy="1810235"/>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Egyenes összekötő 13"/>
          <p:cNvCxnSpPr/>
          <p:nvPr/>
        </p:nvCxnSpPr>
        <p:spPr>
          <a:xfrm flipH="1">
            <a:off x="2438400" y="3017022"/>
            <a:ext cx="1188132" cy="2736304"/>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Egyenes összekötő 17"/>
          <p:cNvCxnSpPr/>
          <p:nvPr/>
        </p:nvCxnSpPr>
        <p:spPr>
          <a:xfrm>
            <a:off x="3982344" y="3017022"/>
            <a:ext cx="972108" cy="2736304"/>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Egyenes összekötő 19"/>
          <p:cNvCxnSpPr/>
          <p:nvPr/>
        </p:nvCxnSpPr>
        <p:spPr>
          <a:xfrm>
            <a:off x="2948626" y="3943091"/>
            <a:ext cx="1944216" cy="0"/>
          </a:xfrm>
          <a:prstGeom prst="line">
            <a:avLst/>
          </a:prstGeom>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1088900"/>
            <a:ext cx="2133600" cy="2339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94474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a:p>
        </p:txBody>
      </p:sp>
      <p:sp>
        <p:nvSpPr>
          <p:cNvPr id="3" name="Tartalom helye 2"/>
          <p:cNvSpPr>
            <a:spLocks noGrp="1"/>
          </p:cNvSpPr>
          <p:nvPr>
            <p:ph idx="1"/>
          </p:nvPr>
        </p:nvSpPr>
        <p:spPr/>
        <p:txBody>
          <a:bodyPr/>
          <a:lstStyle/>
          <a:p>
            <a:pPr marL="0" indent="0">
              <a:buNone/>
            </a:pPr>
            <a:endParaRPr lang="hu-HU" dirty="0" smtClean="0"/>
          </a:p>
          <a:p>
            <a:pPr marL="0" indent="0">
              <a:buNone/>
            </a:pPr>
            <a:endParaRPr lang="hu-HU" dirty="0"/>
          </a:p>
          <a:p>
            <a:pPr marL="0" indent="0" algn="ctr">
              <a:buNone/>
            </a:pPr>
            <a:r>
              <a:rPr lang="hu-HU" b="1" dirty="0" smtClean="0"/>
              <a:t>Köszönöm a figyelmet!</a:t>
            </a:r>
          </a:p>
          <a:p>
            <a:pPr marL="0" indent="0" algn="ctr">
              <a:buNone/>
            </a:pPr>
            <a:endParaRPr lang="hu-HU" b="1" dirty="0" smtClean="0"/>
          </a:p>
          <a:p>
            <a:pPr marL="0" indent="0" algn="ctr">
              <a:buNone/>
            </a:pPr>
            <a:r>
              <a:rPr lang="hu-HU" sz="4800" b="1" dirty="0" smtClean="0">
                <a:solidFill>
                  <a:srgbClr val="C00000"/>
                </a:solidFill>
              </a:rPr>
              <a:t>Halljuk meg egymás hangját!</a:t>
            </a:r>
            <a:endParaRPr lang="hu-HU" sz="4800" b="1" dirty="0">
              <a:solidFill>
                <a:srgbClr val="C00000"/>
              </a:solidFill>
            </a:endParaRPr>
          </a:p>
        </p:txBody>
      </p:sp>
    </p:spTree>
    <p:extLst>
      <p:ext uri="{BB962C8B-B14F-4D97-AF65-F5344CB8AC3E}">
        <p14:creationId xmlns:p14="http://schemas.microsoft.com/office/powerpoint/2010/main" val="36627563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304800" y="274638"/>
            <a:ext cx="8628888" cy="1143000"/>
          </a:xfrm>
        </p:spPr>
        <p:txBody>
          <a:bodyPr>
            <a:normAutofit/>
          </a:bodyPr>
          <a:lstStyle/>
          <a:p>
            <a:pPr algn="l"/>
            <a:r>
              <a:rPr lang="hu-HU" b="1" dirty="0" smtClean="0"/>
              <a:t>Lehetséges válaszok</a:t>
            </a:r>
            <a:endParaRPr lang="hu-HU" b="1" dirty="0">
              <a:effectLst/>
            </a:endParaRPr>
          </a:p>
        </p:txBody>
      </p:sp>
      <p:sp>
        <p:nvSpPr>
          <p:cNvPr id="3" name="Tartalom helye 2"/>
          <p:cNvSpPr>
            <a:spLocks noGrp="1"/>
          </p:cNvSpPr>
          <p:nvPr>
            <p:ph idx="1"/>
          </p:nvPr>
        </p:nvSpPr>
        <p:spPr/>
        <p:txBody>
          <a:bodyPr/>
          <a:lstStyle/>
          <a:p>
            <a:endParaRPr lang="hu-HU"/>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542015"/>
            <a:ext cx="7705236" cy="4909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88770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0" y="35859"/>
            <a:ext cx="7818072" cy="838200"/>
          </a:xfrm>
        </p:spPr>
        <p:txBody>
          <a:bodyPr>
            <a:noAutofit/>
          </a:bodyPr>
          <a:lstStyle/>
          <a:p>
            <a:pPr algn="just"/>
            <a:r>
              <a:rPr lang="hu-HU" sz="3600" b="1" dirty="0">
                <a:effectLst/>
              </a:rPr>
              <a:t>Ruhatár, halpiac vagy bandázó törzsek? </a:t>
            </a:r>
            <a:endParaRPr lang="hu-HU" sz="3600" i="1" dirty="0">
              <a:effectLst/>
            </a:endParaRPr>
          </a:p>
        </p:txBody>
      </p:sp>
      <p:sp>
        <p:nvSpPr>
          <p:cNvPr id="3" name="Tartalom helye 2"/>
          <p:cNvSpPr>
            <a:spLocks noGrp="1"/>
          </p:cNvSpPr>
          <p:nvPr>
            <p:ph idx="1"/>
          </p:nvPr>
        </p:nvSpPr>
        <p:spPr>
          <a:xfrm>
            <a:off x="0" y="914400"/>
            <a:ext cx="9144000" cy="5826968"/>
          </a:xfrm>
        </p:spPr>
        <p:txBody>
          <a:bodyPr>
            <a:normAutofit fontScale="25000" lnSpcReduction="20000"/>
          </a:bodyPr>
          <a:lstStyle/>
          <a:p>
            <a:pPr marL="82296" indent="0" algn="just">
              <a:buNone/>
            </a:pPr>
            <a:r>
              <a:rPr lang="hu-HU" sz="9600" b="1" dirty="0" smtClean="0"/>
              <a:t>Mottók</a:t>
            </a:r>
            <a:r>
              <a:rPr lang="hu-HU" dirty="0" smtClean="0"/>
              <a:t>:</a:t>
            </a:r>
          </a:p>
          <a:p>
            <a:r>
              <a:rPr lang="hu-HU" sz="11200" dirty="0"/>
              <a:t> „Magyarországot Európa e részében kimagaslóan legműveltebb államává kell tennünk.” (Klebelsberg) </a:t>
            </a:r>
          </a:p>
          <a:p>
            <a:r>
              <a:rPr lang="hu-HU" sz="11200" dirty="0" smtClean="0"/>
              <a:t>„</a:t>
            </a:r>
            <a:r>
              <a:rPr lang="hu-HU" sz="11200" dirty="0"/>
              <a:t>Embert nevelni az életnek és a hazának.” (</a:t>
            </a:r>
            <a:r>
              <a:rPr lang="hu-HU" sz="11200" dirty="0" err="1"/>
              <a:t>Leőwey</a:t>
            </a:r>
            <a:r>
              <a:rPr lang="hu-HU" sz="11200" dirty="0"/>
              <a:t> Klára</a:t>
            </a:r>
            <a:r>
              <a:rPr lang="hu-HU" sz="11200" dirty="0" smtClean="0"/>
              <a:t>)</a:t>
            </a:r>
            <a:endParaRPr lang="hu-HU" sz="11200" dirty="0"/>
          </a:p>
          <a:p>
            <a:r>
              <a:rPr lang="hu-HU" sz="11200" dirty="0" smtClean="0"/>
              <a:t>„</a:t>
            </a:r>
            <a:r>
              <a:rPr lang="hu-HU" sz="11200" dirty="0"/>
              <a:t>MI AZ EBIHALAK PÁRTJÁN VAGYUNK</a:t>
            </a:r>
            <a:r>
              <a:rPr lang="hu-HU" sz="11200" dirty="0" smtClean="0"/>
              <a:t>.”</a:t>
            </a:r>
            <a:endParaRPr lang="hu-HU" sz="11200" dirty="0"/>
          </a:p>
          <a:p>
            <a:r>
              <a:rPr lang="hu-HU" sz="11200" dirty="0"/>
              <a:t>„A gyermeki lélek az a tabula rasa, amelyre a jövendőt írják fel a tanítók.” (Juhász Gyula</a:t>
            </a:r>
            <a:r>
              <a:rPr lang="hu-HU" sz="11200" dirty="0" smtClean="0"/>
              <a:t>)</a:t>
            </a:r>
            <a:endParaRPr lang="hu-HU" sz="11200" dirty="0"/>
          </a:p>
          <a:p>
            <a:r>
              <a:rPr lang="hu-HU" sz="11200" dirty="0"/>
              <a:t>Sokat kell tanulnia az embernek ahhoz, hogy megtudhassa, milyen keveset is tud. (Széchenyi István) </a:t>
            </a:r>
            <a:endParaRPr lang="hu-HU" sz="11200" dirty="0" smtClean="0"/>
          </a:p>
          <a:p>
            <a:r>
              <a:rPr lang="hu-HU" sz="11200" b="1" dirty="0" smtClean="0">
                <a:solidFill>
                  <a:srgbClr val="C00000"/>
                </a:solidFill>
              </a:rPr>
              <a:t>„</a:t>
            </a:r>
            <a:r>
              <a:rPr lang="hu-HU" sz="11200" b="1" dirty="0">
                <a:solidFill>
                  <a:srgbClr val="C00000"/>
                </a:solidFill>
              </a:rPr>
              <a:t>Érdemes lemenni a halpiacra, és megnézni a rákokkal teli hordókat.  Soha nem kell fedelet tenni rájuk, mert ha az egyik rák megpróbál kimászni,  a társai belekapaszkodnak, és visszahúzzák.  A rossz társaság is pontosan így hat a gyerekekre.”  (Ben </a:t>
            </a:r>
            <a:r>
              <a:rPr lang="hu-HU" sz="11200" b="1" dirty="0" err="1">
                <a:solidFill>
                  <a:srgbClr val="C00000"/>
                </a:solidFill>
              </a:rPr>
              <a:t>Carson</a:t>
            </a:r>
            <a:r>
              <a:rPr lang="hu-HU" sz="11200" dirty="0" smtClean="0"/>
              <a:t>)</a:t>
            </a:r>
            <a:endParaRPr lang="hu-HU" sz="11200" dirty="0"/>
          </a:p>
          <a:p>
            <a:r>
              <a:rPr lang="hu-HU" sz="11200" dirty="0"/>
              <a:t> „Krisztus békéje uralkodjék Krisztus országában!”</a:t>
            </a:r>
          </a:p>
          <a:p>
            <a:pPr marL="82296" indent="0" algn="just">
              <a:buNone/>
            </a:pPr>
            <a:endParaRPr lang="hu-HU" dirty="0" smtClean="0"/>
          </a:p>
          <a:p>
            <a:pPr algn="just"/>
            <a:endParaRPr lang="hu-HU" dirty="0"/>
          </a:p>
          <a:p>
            <a:pPr algn="just"/>
            <a:endParaRPr lang="hu-HU" dirty="0" smtClean="0"/>
          </a:p>
          <a:p>
            <a:pPr algn="just"/>
            <a:endParaRPr lang="hu-HU" dirty="0"/>
          </a:p>
          <a:p>
            <a:pPr algn="just"/>
            <a:endParaRPr lang="hu-HU" dirty="0" smtClean="0"/>
          </a:p>
          <a:p>
            <a:pPr algn="just"/>
            <a:endParaRPr lang="hu-HU" dirty="0"/>
          </a:p>
          <a:p>
            <a:pPr algn="just"/>
            <a:endParaRPr lang="hu-HU" dirty="0" smtClean="0"/>
          </a:p>
          <a:p>
            <a:pPr algn="just"/>
            <a:r>
              <a:rPr lang="hu-HU" dirty="0" smtClean="0"/>
              <a:t>Mit jelent </a:t>
            </a:r>
            <a:r>
              <a:rPr lang="hu-HU" dirty="0" smtClean="0">
                <a:solidFill>
                  <a:schemeClr val="accent4">
                    <a:lumMod val="75000"/>
                  </a:schemeClr>
                </a:solidFill>
              </a:rPr>
              <a:t>ÖNNEK </a:t>
            </a:r>
            <a:r>
              <a:rPr lang="hu-HU" dirty="0" smtClean="0"/>
              <a:t>petőfisnek lenni? És mit jelenthet a </a:t>
            </a:r>
            <a:r>
              <a:rPr lang="hu-HU" dirty="0" smtClean="0">
                <a:solidFill>
                  <a:schemeClr val="accent4">
                    <a:lumMod val="75000"/>
                  </a:schemeClr>
                </a:solidFill>
              </a:rPr>
              <a:t>DIÁKNAK</a:t>
            </a:r>
            <a:r>
              <a:rPr lang="hu-HU" dirty="0" smtClean="0"/>
              <a:t>?</a:t>
            </a:r>
          </a:p>
          <a:p>
            <a:pPr marL="82296" indent="0">
              <a:buNone/>
            </a:pPr>
            <a:endParaRPr lang="hu-HU" dirty="0"/>
          </a:p>
        </p:txBody>
      </p:sp>
    </p:spTree>
    <p:extLst>
      <p:ext uri="{BB962C8B-B14F-4D97-AF65-F5344CB8AC3E}">
        <p14:creationId xmlns:p14="http://schemas.microsoft.com/office/powerpoint/2010/main" val="14995126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28600" y="0"/>
            <a:ext cx="8457104" cy="836712"/>
          </a:xfrm>
        </p:spPr>
        <p:txBody>
          <a:bodyPr>
            <a:normAutofit fontScale="90000"/>
          </a:bodyPr>
          <a:lstStyle/>
          <a:p>
            <a:pPr algn="just"/>
            <a:r>
              <a:rPr lang="hu-HU" sz="3600" b="1" dirty="0" smtClean="0">
                <a:effectLst/>
              </a:rPr>
              <a:t>Hogyan alakít(hat)ja identitását az iskola és szereplői? </a:t>
            </a:r>
            <a:endParaRPr lang="hu-HU" sz="3600" b="1" dirty="0">
              <a:effectLst/>
            </a:endParaRPr>
          </a:p>
        </p:txBody>
      </p:sp>
      <p:graphicFrame>
        <p:nvGraphicFramePr>
          <p:cNvPr id="4" name="Táblázat 3"/>
          <p:cNvGraphicFramePr>
            <a:graphicFrameLocks noGrp="1"/>
          </p:cNvGraphicFramePr>
          <p:nvPr>
            <p:extLst>
              <p:ext uri="{D42A27DB-BD31-4B8C-83A1-F6EECF244321}">
                <p14:modId xmlns:p14="http://schemas.microsoft.com/office/powerpoint/2010/main" val="3442545570"/>
              </p:ext>
            </p:extLst>
          </p:nvPr>
        </p:nvGraphicFramePr>
        <p:xfrm>
          <a:off x="19681" y="2743200"/>
          <a:ext cx="9144000" cy="4085634"/>
        </p:xfrm>
        <a:graphic>
          <a:graphicData uri="http://schemas.openxmlformats.org/drawingml/2006/table">
            <a:tbl>
              <a:tblPr firstRow="1" bandRow="1">
                <a:tableStyleId>{5C22544A-7EE6-4342-B048-85BDC9FD1C3A}</a:tableStyleId>
              </a:tblPr>
              <a:tblGrid>
                <a:gridCol w="4572000"/>
                <a:gridCol w="4572000"/>
              </a:tblGrid>
              <a:tr h="510704">
                <a:tc>
                  <a:txBody>
                    <a:bodyPr/>
                    <a:lstStyle/>
                    <a:p>
                      <a:pPr algn="ctr"/>
                      <a:r>
                        <a:rPr lang="hu-HU" dirty="0" smtClean="0"/>
                        <a:t>intézményidentitás</a:t>
                      </a:r>
                      <a:endParaRPr lang="hu-HU" dirty="0"/>
                    </a:p>
                  </a:txBody>
                  <a:tcPr/>
                </a:tc>
                <a:tc>
                  <a:txBody>
                    <a:bodyPr/>
                    <a:lstStyle/>
                    <a:p>
                      <a:pPr algn="ctr"/>
                      <a:r>
                        <a:rPr lang="hu-HU" dirty="0" smtClean="0"/>
                        <a:t>tanulók identitása</a:t>
                      </a:r>
                      <a:endParaRPr lang="hu-HU" dirty="0"/>
                    </a:p>
                  </a:txBody>
                  <a:tcPr/>
                </a:tc>
              </a:tr>
              <a:tr h="3574930">
                <a:tc>
                  <a:txBody>
                    <a:bodyPr/>
                    <a:lstStyle/>
                    <a:p>
                      <a:pPr>
                        <a:defRPr/>
                      </a:pPr>
                      <a:r>
                        <a:rPr lang="hu-HU" sz="2000" dirty="0" smtClean="0"/>
                        <a:t>Narratív, közös jelentésadásra</a:t>
                      </a:r>
                      <a:r>
                        <a:rPr lang="hu-HU" sz="2000" baseline="0" dirty="0" smtClean="0"/>
                        <a:t> épül, </a:t>
                      </a:r>
                      <a:r>
                        <a:rPr lang="hu-HU" sz="2000" dirty="0" smtClean="0"/>
                        <a:t> nem mindig tudatos, és kognitív</a:t>
                      </a:r>
                    </a:p>
                    <a:p>
                      <a:pPr>
                        <a:defRPr/>
                      </a:pPr>
                      <a:r>
                        <a:rPr lang="hu-HU" sz="2000" dirty="0" smtClean="0"/>
                        <a:t>Tagoktól elválaszthatatlan, kontextus függő.</a:t>
                      </a:r>
                    </a:p>
                    <a:p>
                      <a:pPr marL="0" indent="0">
                        <a:buFont typeface="Wingdings" pitchFamily="2" charset="2"/>
                        <a:buNone/>
                        <a:defRPr/>
                      </a:pPr>
                      <a:r>
                        <a:rPr lang="hu-HU" sz="2000" b="1" i="1" dirty="0" smtClean="0"/>
                        <a:t>Adaptív–elfogadó iskola:</a:t>
                      </a:r>
                    </a:p>
                    <a:p>
                      <a:pPr marL="0" indent="0">
                        <a:buFont typeface="Wingdings" pitchFamily="2" charset="2"/>
                        <a:buNone/>
                        <a:defRPr/>
                      </a:pPr>
                      <a:r>
                        <a:rPr lang="hu-HU" sz="2000" b="1" i="1" dirty="0" smtClean="0"/>
                        <a:t>- </a:t>
                      </a:r>
                      <a:r>
                        <a:rPr lang="hu-HU" sz="2000" dirty="0" smtClean="0"/>
                        <a:t>önmeghatározást értéknek tartja</a:t>
                      </a:r>
                    </a:p>
                    <a:p>
                      <a:pPr marL="0" indent="0">
                        <a:buFont typeface="Wingdings" pitchFamily="2" charset="2"/>
                        <a:buNone/>
                        <a:defRPr/>
                      </a:pPr>
                      <a:r>
                        <a:rPr lang="hu-HU" sz="2000" b="1" i="1" dirty="0" smtClean="0"/>
                        <a:t>- </a:t>
                      </a:r>
                      <a:r>
                        <a:rPr lang="hu-HU" sz="2000" dirty="0" smtClean="0"/>
                        <a:t>rákérdező, kritikus</a:t>
                      </a:r>
                    </a:p>
                    <a:p>
                      <a:pPr marL="0" indent="0">
                        <a:buFont typeface="Wingdings" pitchFamily="2" charset="2"/>
                        <a:buNone/>
                        <a:defRPr/>
                      </a:pPr>
                      <a:r>
                        <a:rPr lang="hu-HU" sz="2000" dirty="0" smtClean="0"/>
                        <a:t>- dinamikus, dialogikus</a:t>
                      </a:r>
                    </a:p>
                    <a:p>
                      <a:pPr marL="0" indent="0">
                        <a:buFont typeface="Wingdings" pitchFamily="2" charset="2"/>
                        <a:buNone/>
                        <a:defRPr/>
                      </a:pPr>
                      <a:r>
                        <a:rPr lang="hu-HU" sz="2000" dirty="0" smtClean="0"/>
                        <a:t>- értelmezi az elnyomás kérdését (közösségi folyamat, résztvevők hangja)</a:t>
                      </a:r>
                    </a:p>
                  </a:txBody>
                  <a:tcPr/>
                </a:tc>
                <a:tc>
                  <a:txBody>
                    <a:bodyPr/>
                    <a:lstStyle/>
                    <a:p>
                      <a:pPr algn="just">
                        <a:defRPr/>
                      </a:pPr>
                      <a:r>
                        <a:rPr lang="hu-HU" sz="2000" dirty="0" smtClean="0"/>
                        <a:t>Külön hangsúly </a:t>
                      </a:r>
                    </a:p>
                    <a:p>
                      <a:pPr algn="just">
                        <a:defRPr/>
                      </a:pPr>
                      <a:r>
                        <a:rPr lang="hu-HU" sz="2000" dirty="0" smtClean="0"/>
                        <a:t>Diákok identitása kevésbé fix, egymásba játszó, dinamikus</a:t>
                      </a:r>
                    </a:p>
                    <a:p>
                      <a:pPr marL="0" indent="0">
                        <a:buFont typeface="Wingdings" pitchFamily="2" charset="2"/>
                        <a:buNone/>
                        <a:defRPr/>
                      </a:pPr>
                      <a:r>
                        <a:rPr lang="hu-HU" sz="2000" b="1" i="1" dirty="0" smtClean="0"/>
                        <a:t>Adaptív–elfogadó iskola:</a:t>
                      </a:r>
                    </a:p>
                    <a:p>
                      <a:pPr marL="0" indent="0">
                        <a:buFont typeface="Wingdings" pitchFamily="2" charset="2"/>
                        <a:buNone/>
                        <a:defRPr/>
                      </a:pPr>
                      <a:r>
                        <a:rPr lang="hu-HU" sz="2000" dirty="0" smtClean="0"/>
                        <a:t>- A tanuló aktív alkotója saját identitásának, az iskola ebben támogatja (nem; társadalmi osztály, réteg; </a:t>
                      </a:r>
                      <a:r>
                        <a:rPr lang="hu-HU" sz="2000" dirty="0" err="1" smtClean="0"/>
                        <a:t>stb</a:t>
                      </a:r>
                      <a:r>
                        <a:rPr lang="hu-HU" sz="2000" dirty="0" smtClean="0"/>
                        <a:t>)</a:t>
                      </a:r>
                    </a:p>
                    <a:p>
                      <a:pPr marL="0" indent="0">
                        <a:buFont typeface="Wingdings" pitchFamily="2" charset="2"/>
                        <a:buNone/>
                        <a:defRPr/>
                      </a:pPr>
                      <a:r>
                        <a:rPr lang="hu-HU" sz="2000" dirty="0" smtClean="0"/>
                        <a:t>- Kevert identitások – kritikai </a:t>
                      </a:r>
                      <a:r>
                        <a:rPr lang="hu-HU" sz="2000" dirty="0" err="1" smtClean="0"/>
                        <a:t>multilulturalitás</a:t>
                      </a:r>
                      <a:endParaRPr lang="hu-HU" sz="2000" dirty="0" smtClean="0"/>
                    </a:p>
                    <a:p>
                      <a:endParaRPr lang="hu-HU" sz="2000" dirty="0"/>
                    </a:p>
                  </a:txBody>
                  <a:tcPr/>
                </a:tc>
              </a:tr>
            </a:tbl>
          </a:graphicData>
        </a:graphic>
      </p:graphicFrame>
      <p:sp>
        <p:nvSpPr>
          <p:cNvPr id="5" name="Tartalom helye 4"/>
          <p:cNvSpPr>
            <a:spLocks noGrp="1"/>
          </p:cNvSpPr>
          <p:nvPr>
            <p:ph idx="1"/>
          </p:nvPr>
        </p:nvSpPr>
        <p:spPr>
          <a:xfrm>
            <a:off x="457200" y="1600201"/>
            <a:ext cx="8229600" cy="990600"/>
          </a:xfrm>
        </p:spPr>
        <p:txBody>
          <a:bodyPr>
            <a:normAutofit lnSpcReduction="10000"/>
          </a:bodyPr>
          <a:lstStyle/>
          <a:p>
            <a:r>
              <a:rPr lang="hu-HU" dirty="0" smtClean="0"/>
              <a:t>Mit jelent </a:t>
            </a:r>
            <a:r>
              <a:rPr lang="hu-HU" dirty="0" smtClean="0">
                <a:solidFill>
                  <a:schemeClr val="accent4">
                    <a:lumMod val="75000"/>
                  </a:schemeClr>
                </a:solidFill>
              </a:rPr>
              <a:t>ÖNNEK </a:t>
            </a:r>
            <a:r>
              <a:rPr lang="hu-HU" dirty="0" smtClean="0"/>
              <a:t>petőfisnek lenni? És mit jelenthet a </a:t>
            </a:r>
            <a:r>
              <a:rPr lang="hu-HU" dirty="0" smtClean="0">
                <a:solidFill>
                  <a:schemeClr val="accent4">
                    <a:lumMod val="75000"/>
                  </a:schemeClr>
                </a:solidFill>
              </a:rPr>
              <a:t>DIÁKNAK</a:t>
            </a:r>
            <a:r>
              <a:rPr lang="hu-HU" dirty="0" smtClean="0"/>
              <a:t>?</a:t>
            </a:r>
          </a:p>
          <a:p>
            <a:pPr marL="0" indent="0">
              <a:buNone/>
            </a:pPr>
            <a:endParaRPr lang="hu-HU" dirty="0"/>
          </a:p>
        </p:txBody>
      </p:sp>
    </p:spTree>
    <p:extLst>
      <p:ext uri="{BB962C8B-B14F-4D97-AF65-F5344CB8AC3E}">
        <p14:creationId xmlns:p14="http://schemas.microsoft.com/office/powerpoint/2010/main" val="24810881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0" y="0"/>
            <a:ext cx="7498080" cy="994122"/>
          </a:xfrm>
        </p:spPr>
        <p:txBody>
          <a:bodyPr>
            <a:normAutofit/>
          </a:bodyPr>
          <a:lstStyle/>
          <a:p>
            <a:pPr algn="l"/>
            <a:r>
              <a:rPr lang="hu-HU" sz="3600" b="1" dirty="0" smtClean="0">
                <a:effectLst/>
              </a:rPr>
              <a:t>Az adaptivitás értéke</a:t>
            </a:r>
            <a:endParaRPr lang="hu-HU" sz="3600" b="1" dirty="0">
              <a:effectLst/>
            </a:endParaRPr>
          </a:p>
        </p:txBody>
      </p:sp>
      <p:graphicFrame>
        <p:nvGraphicFramePr>
          <p:cNvPr id="4" name="Tartalom helye 3"/>
          <p:cNvGraphicFramePr>
            <a:graphicFrameLocks noGrp="1"/>
          </p:cNvGraphicFramePr>
          <p:nvPr>
            <p:ph idx="1"/>
            <p:extLst>
              <p:ext uri="{D42A27DB-BD31-4B8C-83A1-F6EECF244321}">
                <p14:modId xmlns:p14="http://schemas.microsoft.com/office/powerpoint/2010/main" val="2647970551"/>
              </p:ext>
            </p:extLst>
          </p:nvPr>
        </p:nvGraphicFramePr>
        <p:xfrm>
          <a:off x="1115616" y="1052736"/>
          <a:ext cx="8028384" cy="56886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elfelé-lefelé nyíl 5"/>
          <p:cNvSpPr/>
          <p:nvPr/>
        </p:nvSpPr>
        <p:spPr>
          <a:xfrm>
            <a:off x="5076056" y="2708920"/>
            <a:ext cx="288032" cy="72008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 name="Balra-jobbra nyíl 7"/>
          <p:cNvSpPr/>
          <p:nvPr/>
        </p:nvSpPr>
        <p:spPr>
          <a:xfrm rot="19607729">
            <a:off x="3877879" y="4725144"/>
            <a:ext cx="648072" cy="2880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 name="Balra-jobbra nyíl 9"/>
          <p:cNvSpPr/>
          <p:nvPr/>
        </p:nvSpPr>
        <p:spPr>
          <a:xfrm rot="13666726">
            <a:off x="5931575" y="4686353"/>
            <a:ext cx="648072" cy="2880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 name="Lekerekített téglalap feliratnak 10"/>
          <p:cNvSpPr/>
          <p:nvPr/>
        </p:nvSpPr>
        <p:spPr>
          <a:xfrm>
            <a:off x="0" y="908720"/>
            <a:ext cx="3419872" cy="2808312"/>
          </a:xfrm>
          <a:prstGeom prst="wedgeRoundRectCallout">
            <a:avLst>
              <a:gd name="adj1" fmla="val 30257"/>
              <a:gd name="adj2" fmla="val 4502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itchFamily="34" charset="0"/>
              <a:buChar char="•"/>
            </a:pPr>
            <a:r>
              <a:rPr lang="hu-HU" dirty="0" smtClean="0">
                <a:solidFill>
                  <a:schemeClr val="tx1"/>
                </a:solidFill>
              </a:rPr>
              <a:t>bizonytalanság kezelésének </a:t>
            </a:r>
            <a:r>
              <a:rPr lang="hu-HU" dirty="0" err="1" smtClean="0">
                <a:solidFill>
                  <a:schemeClr val="tx1"/>
                </a:solidFill>
              </a:rPr>
              <a:t>kép.essége</a:t>
            </a:r>
            <a:endParaRPr lang="hu-HU" dirty="0" smtClean="0">
              <a:solidFill>
                <a:schemeClr val="tx1"/>
              </a:solidFill>
            </a:endParaRPr>
          </a:p>
          <a:p>
            <a:pPr marL="285750" indent="-285750">
              <a:buFont typeface="Arial" pitchFamily="34" charset="0"/>
              <a:buChar char="•"/>
            </a:pPr>
            <a:r>
              <a:rPr lang="hu-HU" dirty="0" smtClean="0">
                <a:solidFill>
                  <a:schemeClr val="tx1"/>
                </a:solidFill>
              </a:rPr>
              <a:t>változás tudása (turista és utazó)</a:t>
            </a:r>
          </a:p>
          <a:p>
            <a:pPr marL="285750" indent="-285750">
              <a:buFont typeface="Arial" pitchFamily="34" charset="0"/>
              <a:buChar char="•"/>
            </a:pPr>
            <a:r>
              <a:rPr lang="hu-HU" dirty="0" smtClean="0">
                <a:solidFill>
                  <a:schemeClr val="tx1"/>
                </a:solidFill>
              </a:rPr>
              <a:t>reflexió egyéni és szervezeti szinten (nem egyformán haladók)</a:t>
            </a:r>
          </a:p>
          <a:p>
            <a:pPr marL="285750" indent="-285750">
              <a:buFont typeface="Arial" pitchFamily="34" charset="0"/>
              <a:buChar char="•"/>
            </a:pPr>
            <a:r>
              <a:rPr lang="hu-HU" dirty="0" smtClean="0">
                <a:solidFill>
                  <a:schemeClr val="tx1"/>
                </a:solidFill>
              </a:rPr>
              <a:t>nincsen egyetlen adaptív út, </a:t>
            </a:r>
            <a:br>
              <a:rPr lang="hu-HU" dirty="0" smtClean="0">
                <a:solidFill>
                  <a:schemeClr val="tx1"/>
                </a:solidFill>
              </a:rPr>
            </a:br>
            <a:r>
              <a:rPr lang="hu-HU" dirty="0" smtClean="0">
                <a:solidFill>
                  <a:schemeClr val="tx1"/>
                </a:solidFill>
              </a:rPr>
              <a:t>adaptálás veszélyei – </a:t>
            </a:r>
            <a:r>
              <a:rPr lang="hu-HU" dirty="0" err="1" smtClean="0">
                <a:solidFill>
                  <a:schemeClr val="tx1"/>
                </a:solidFill>
              </a:rPr>
              <a:t>jógyakorlatok</a:t>
            </a:r>
            <a:endParaRPr lang="hu-HU" dirty="0" smtClean="0">
              <a:solidFill>
                <a:schemeClr val="tx1"/>
              </a:solidFill>
            </a:endParaRPr>
          </a:p>
        </p:txBody>
      </p:sp>
    </p:spTree>
    <p:extLst>
      <p:ext uri="{BB962C8B-B14F-4D97-AF65-F5344CB8AC3E}">
        <p14:creationId xmlns:p14="http://schemas.microsoft.com/office/powerpoint/2010/main" val="3736260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0" y="17929"/>
            <a:ext cx="7498080" cy="980728"/>
          </a:xfrm>
        </p:spPr>
        <p:txBody>
          <a:bodyPr>
            <a:noAutofit/>
          </a:bodyPr>
          <a:lstStyle/>
          <a:p>
            <a:pPr algn="l"/>
            <a:r>
              <a:rPr lang="hu-HU" sz="3600" b="1" dirty="0">
                <a:effectLst/>
              </a:rPr>
              <a:t>Az adaptivitás </a:t>
            </a:r>
            <a:endParaRPr lang="hu-HU" sz="3600" b="1" dirty="0">
              <a:solidFill>
                <a:schemeClr val="accent4">
                  <a:lumMod val="75000"/>
                </a:schemeClr>
              </a:solidFill>
              <a:effectLst/>
            </a:endParaRPr>
          </a:p>
        </p:txBody>
      </p:sp>
      <p:sp>
        <p:nvSpPr>
          <p:cNvPr id="4" name="Szövegdoboz 14"/>
          <p:cNvSpPr txBox="1">
            <a:spLocks noGrp="1" noChangeArrowheads="1"/>
          </p:cNvSpPr>
          <p:nvPr>
            <p:ph idx="1"/>
          </p:nvPr>
        </p:nvSpPr>
        <p:spPr bwMode="auto">
          <a:xfrm>
            <a:off x="228600" y="768522"/>
            <a:ext cx="8705088" cy="4121128"/>
          </a:xfrm>
          <a:prstGeom prst="rect">
            <a:avLst/>
          </a:prstGeom>
          <a:noFill/>
          <a:ln w="9525">
            <a:noFill/>
            <a:miter lim="800000"/>
            <a:headEnd/>
            <a:tailEnd/>
          </a:ln>
        </p:spPr>
        <p:txBody>
          <a:bodyPr wrap="square">
            <a:spAutoFit/>
          </a:bodyPr>
          <a:lstStyle/>
          <a:p>
            <a:pPr marL="82296" indent="0" algn="just">
              <a:buNone/>
              <a:defRPr/>
            </a:pPr>
            <a:r>
              <a:rPr lang="hu-HU" sz="1700" i="1" dirty="0">
                <a:solidFill>
                  <a:schemeClr val="tx1"/>
                </a:solidFill>
                <a:latin typeface="+mj-lt"/>
              </a:rPr>
              <a:t>Egy háromszögnek, csak egy matematika tanár tud örülni!!!</a:t>
            </a:r>
            <a:endParaRPr lang="hu-HU" sz="1700" dirty="0">
              <a:solidFill>
                <a:schemeClr val="tx1"/>
              </a:solidFill>
              <a:latin typeface="+mj-lt"/>
            </a:endParaRPr>
          </a:p>
          <a:p>
            <a:pPr marL="82296" indent="0" algn="just">
              <a:buNone/>
              <a:defRPr/>
            </a:pPr>
            <a:r>
              <a:rPr lang="hu-HU" sz="1700" dirty="0" smtClean="0">
                <a:solidFill>
                  <a:schemeClr val="tx1"/>
                </a:solidFill>
                <a:latin typeface="+mj-lt"/>
              </a:rPr>
              <a:t>„Be </a:t>
            </a:r>
            <a:r>
              <a:rPr lang="hu-HU" sz="1700" dirty="0">
                <a:solidFill>
                  <a:schemeClr val="tx1"/>
                </a:solidFill>
                <a:latin typeface="+mj-lt"/>
              </a:rPr>
              <a:t>kell valljam, eddig valóban ezt gondoltam, de ahogy a szünetben is lázasan dolgozó diákokat láttam, egyértelmű vált, hogy ez nem így van. Különösen meglepő volt ez a fáradhatatlan aktivitás, hisz a diákok a kompetenciafejlesztő programcsomag bevezetése okán ezen a napon a harmadik matematika órájukon (amit mi is megnézhettünk) „voltak túl”, s még egy várt rájuk. Mindannyian beleizzadtunk a legalább- legfeljebb – több – kevesebb – még belefér fogalmak értelmezésbe, amelyeket a kolléga </a:t>
            </a:r>
            <a:r>
              <a:rPr lang="hu-HU" sz="1700" dirty="0" err="1">
                <a:solidFill>
                  <a:schemeClr val="tx1"/>
                </a:solidFill>
                <a:latin typeface="+mj-lt"/>
              </a:rPr>
              <a:t>koopos</a:t>
            </a:r>
            <a:r>
              <a:rPr lang="hu-HU" sz="1700" dirty="0">
                <a:solidFill>
                  <a:schemeClr val="tx1"/>
                </a:solidFill>
                <a:latin typeface="+mj-lt"/>
              </a:rPr>
              <a:t>, szövegértés-fejlesztést is támogató feladatba ágyazott, s roppant türelemmel és következetességgel igyekezett felfejteni a diákok válaszaira építve.</a:t>
            </a:r>
          </a:p>
          <a:p>
            <a:pPr marL="82296" indent="0" algn="just">
              <a:buNone/>
              <a:defRPr/>
            </a:pPr>
            <a:r>
              <a:rPr lang="hu-HU" sz="1700" dirty="0">
                <a:solidFill>
                  <a:schemeClr val="tx1"/>
                </a:solidFill>
                <a:latin typeface="+mj-lt"/>
              </a:rPr>
              <a:t>Vajon mi az útja, ahogy beépül egy fejlesztési folyamat egy működő szervezetbe, a zsigereibe (jelen esetben a kompetenciaalapú oktatás)? Mennyi idő és milyen támogatás szükséges hozzá? Vajon mekkorák a lépések, és hol, kitől indulnak? Itt úgy láttam, hogy bekerült például a tartalom, az eszközök (feladatlapok, laptop+projektor) a folyamatba, de a szervezeti keretet még inkább formálisan hagyta, hisz a csengetés szabta meg az egyébként 4 órányi tömb ritmusát. Különös volt látni, ahogy ezt épp a diákok törték fel lankadni nem akaró háromszöggyártással</a:t>
            </a:r>
            <a:r>
              <a:rPr lang="hu-HU" sz="1700" dirty="0" smtClean="0">
                <a:solidFill>
                  <a:schemeClr val="tx1"/>
                </a:solidFill>
                <a:latin typeface="+mj-lt"/>
              </a:rPr>
              <a:t>.”</a:t>
            </a:r>
            <a:endParaRPr lang="hu-HU" sz="1700" dirty="0">
              <a:solidFill>
                <a:schemeClr val="tx1"/>
              </a:solidFill>
              <a:latin typeface="+mj-lt"/>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663" y="4926096"/>
            <a:ext cx="2895600" cy="195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70263" y="4926096"/>
            <a:ext cx="2878137" cy="1944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8400" y="4896256"/>
            <a:ext cx="2895600" cy="1944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03939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49" name="Group 305"/>
          <p:cNvGrpSpPr>
            <a:grpSpLocks/>
          </p:cNvGrpSpPr>
          <p:nvPr/>
        </p:nvGrpSpPr>
        <p:grpSpPr bwMode="auto">
          <a:xfrm>
            <a:off x="46557" y="45567"/>
            <a:ext cx="8892656" cy="6656064"/>
            <a:chOff x="774" y="60"/>
            <a:chExt cx="4873" cy="3782"/>
          </a:xfrm>
        </p:grpSpPr>
        <p:sp>
          <p:nvSpPr>
            <p:cNvPr id="6350" name="Freeform 206"/>
            <p:cNvSpPr>
              <a:spLocks/>
            </p:cNvSpPr>
            <p:nvPr/>
          </p:nvSpPr>
          <p:spPr bwMode="auto">
            <a:xfrm>
              <a:off x="1530" y="2517"/>
              <a:ext cx="3458" cy="534"/>
            </a:xfrm>
            <a:custGeom>
              <a:avLst/>
              <a:gdLst>
                <a:gd name="T0" fmla="*/ 0 w 4032"/>
                <a:gd name="T1" fmla="*/ 0 h 672"/>
                <a:gd name="T2" fmla="*/ 1008 w 4032"/>
                <a:gd name="T3" fmla="*/ 624 h 672"/>
                <a:gd name="T4" fmla="*/ 2112 w 4032"/>
                <a:gd name="T5" fmla="*/ 288 h 672"/>
                <a:gd name="T6" fmla="*/ 3216 w 4032"/>
                <a:gd name="T7" fmla="*/ 576 h 672"/>
                <a:gd name="T8" fmla="*/ 4032 w 4032"/>
                <a:gd name="T9" fmla="*/ 192 h 672"/>
              </a:gdLst>
              <a:ahLst/>
              <a:cxnLst>
                <a:cxn ang="0">
                  <a:pos x="T0" y="T1"/>
                </a:cxn>
                <a:cxn ang="0">
                  <a:pos x="T2" y="T3"/>
                </a:cxn>
                <a:cxn ang="0">
                  <a:pos x="T4" y="T5"/>
                </a:cxn>
                <a:cxn ang="0">
                  <a:pos x="T6" y="T7"/>
                </a:cxn>
                <a:cxn ang="0">
                  <a:pos x="T8" y="T9"/>
                </a:cxn>
              </a:cxnLst>
              <a:rect l="0" t="0" r="r" b="b"/>
              <a:pathLst>
                <a:path w="4032" h="672">
                  <a:moveTo>
                    <a:pt x="0" y="0"/>
                  </a:moveTo>
                  <a:cubicBezTo>
                    <a:pt x="328" y="288"/>
                    <a:pt x="656" y="576"/>
                    <a:pt x="1008" y="624"/>
                  </a:cubicBezTo>
                  <a:cubicBezTo>
                    <a:pt x="1360" y="672"/>
                    <a:pt x="1744" y="296"/>
                    <a:pt x="2112" y="288"/>
                  </a:cubicBezTo>
                  <a:cubicBezTo>
                    <a:pt x="2480" y="280"/>
                    <a:pt x="2896" y="592"/>
                    <a:pt x="3216" y="576"/>
                  </a:cubicBezTo>
                  <a:cubicBezTo>
                    <a:pt x="3536" y="560"/>
                    <a:pt x="3896" y="248"/>
                    <a:pt x="4032" y="192"/>
                  </a:cubicBezTo>
                </a:path>
              </a:pathLst>
            </a:custGeom>
            <a:noFill/>
            <a:ln w="38100" cap="flat" cmpd="sng">
              <a:solidFill>
                <a:srgbClr val="CC0000"/>
              </a:solidFill>
              <a:prstDash val="solid"/>
              <a:round/>
              <a:headEnd/>
              <a:tailEnd type="stealth"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6351" name="AutoShape 207"/>
            <p:cNvSpPr>
              <a:spLocks noChangeArrowheads="1"/>
            </p:cNvSpPr>
            <p:nvPr/>
          </p:nvSpPr>
          <p:spPr bwMode="auto">
            <a:xfrm rot="14889643">
              <a:off x="4155" y="2240"/>
              <a:ext cx="403" cy="547"/>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6352" name="AutoShape 208"/>
            <p:cNvSpPr>
              <a:spLocks noChangeArrowheads="1"/>
            </p:cNvSpPr>
            <p:nvPr/>
          </p:nvSpPr>
          <p:spPr bwMode="auto">
            <a:xfrm flipH="1">
              <a:off x="5029" y="381"/>
              <a:ext cx="371" cy="904"/>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6353" name="Rectangle 209"/>
            <p:cNvSpPr>
              <a:spLocks noChangeArrowheads="1"/>
            </p:cNvSpPr>
            <p:nvPr/>
          </p:nvSpPr>
          <p:spPr bwMode="auto">
            <a:xfrm>
              <a:off x="774" y="60"/>
              <a:ext cx="4075" cy="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hu-HU" sz="4400" b="1" dirty="0" smtClean="0"/>
                <a:t>A tanulás</a:t>
              </a:r>
              <a:endParaRPr lang="en-US" sz="4400" b="1" dirty="0"/>
            </a:p>
          </p:txBody>
        </p:sp>
        <p:sp>
          <p:nvSpPr>
            <p:cNvPr id="6354" name="AutoShape 210"/>
            <p:cNvSpPr>
              <a:spLocks noChangeArrowheads="1"/>
            </p:cNvSpPr>
            <p:nvPr/>
          </p:nvSpPr>
          <p:spPr bwMode="auto">
            <a:xfrm>
              <a:off x="2107" y="2558"/>
              <a:ext cx="221" cy="321"/>
            </a:xfrm>
            <a:prstGeom prst="downArrow">
              <a:avLst>
                <a:gd name="adj1" fmla="val 50000"/>
                <a:gd name="adj2" fmla="val 36312"/>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6355" name="AutoShape 211"/>
            <p:cNvSpPr>
              <a:spLocks noChangeArrowheads="1"/>
            </p:cNvSpPr>
            <p:nvPr/>
          </p:nvSpPr>
          <p:spPr bwMode="auto">
            <a:xfrm>
              <a:off x="3589" y="3010"/>
              <a:ext cx="221" cy="321"/>
            </a:xfrm>
            <a:prstGeom prst="downArrow">
              <a:avLst>
                <a:gd name="adj1" fmla="val 50000"/>
                <a:gd name="adj2" fmla="val 36312"/>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6356" name="Freeform 212"/>
            <p:cNvSpPr>
              <a:spLocks/>
            </p:cNvSpPr>
            <p:nvPr/>
          </p:nvSpPr>
          <p:spPr bwMode="auto">
            <a:xfrm>
              <a:off x="4542" y="1506"/>
              <a:ext cx="1091" cy="1320"/>
            </a:xfrm>
            <a:custGeom>
              <a:avLst/>
              <a:gdLst>
                <a:gd name="T0" fmla="*/ 145 w 3744"/>
                <a:gd name="T1" fmla="*/ 278 h 4021"/>
                <a:gd name="T2" fmla="*/ 820 w 3744"/>
                <a:gd name="T3" fmla="*/ 145 h 4021"/>
                <a:gd name="T4" fmla="*/ 1301 w 3744"/>
                <a:gd name="T5" fmla="*/ 36 h 4021"/>
                <a:gd name="T6" fmla="*/ 1566 w 3744"/>
                <a:gd name="T7" fmla="*/ 0 h 4021"/>
                <a:gd name="T8" fmla="*/ 1757 w 3744"/>
                <a:gd name="T9" fmla="*/ 133 h 4021"/>
                <a:gd name="T10" fmla="*/ 2119 w 3744"/>
                <a:gd name="T11" fmla="*/ 301 h 4021"/>
                <a:gd name="T12" fmla="*/ 2648 w 3744"/>
                <a:gd name="T13" fmla="*/ 591 h 4021"/>
                <a:gd name="T14" fmla="*/ 3516 w 3744"/>
                <a:gd name="T15" fmla="*/ 856 h 4021"/>
                <a:gd name="T16" fmla="*/ 3491 w 3744"/>
                <a:gd name="T17" fmla="*/ 1095 h 4021"/>
                <a:gd name="T18" fmla="*/ 3503 w 3744"/>
                <a:gd name="T19" fmla="*/ 1374 h 4021"/>
                <a:gd name="T20" fmla="*/ 3576 w 3744"/>
                <a:gd name="T21" fmla="*/ 2060 h 4021"/>
                <a:gd name="T22" fmla="*/ 3659 w 3744"/>
                <a:gd name="T23" fmla="*/ 2661 h 4021"/>
                <a:gd name="T24" fmla="*/ 3744 w 3744"/>
                <a:gd name="T25" fmla="*/ 3384 h 4021"/>
                <a:gd name="T26" fmla="*/ 2938 w 3744"/>
                <a:gd name="T27" fmla="*/ 3673 h 4021"/>
                <a:gd name="T28" fmla="*/ 2324 w 3744"/>
                <a:gd name="T29" fmla="*/ 3926 h 4021"/>
                <a:gd name="T30" fmla="*/ 2215 w 3744"/>
                <a:gd name="T31" fmla="*/ 3975 h 4021"/>
                <a:gd name="T32" fmla="*/ 2179 w 3744"/>
                <a:gd name="T33" fmla="*/ 4021 h 4021"/>
                <a:gd name="T34" fmla="*/ 1974 w 3744"/>
                <a:gd name="T35" fmla="*/ 3805 h 4021"/>
                <a:gd name="T36" fmla="*/ 1734 w 3744"/>
                <a:gd name="T37" fmla="*/ 3565 h 4021"/>
                <a:gd name="T38" fmla="*/ 1458 w 3744"/>
                <a:gd name="T39" fmla="*/ 3349 h 4021"/>
                <a:gd name="T40" fmla="*/ 1264 w 3744"/>
                <a:gd name="T41" fmla="*/ 3167 h 4021"/>
                <a:gd name="T42" fmla="*/ 988 w 3744"/>
                <a:gd name="T43" fmla="*/ 2999 h 4021"/>
                <a:gd name="T44" fmla="*/ 615 w 3744"/>
                <a:gd name="T45" fmla="*/ 2746 h 4021"/>
                <a:gd name="T46" fmla="*/ 350 w 3744"/>
                <a:gd name="T47" fmla="*/ 2578 h 4021"/>
                <a:gd name="T48" fmla="*/ 0 w 3744"/>
                <a:gd name="T49" fmla="*/ 2348 h 4021"/>
                <a:gd name="T50" fmla="*/ 85 w 3744"/>
                <a:gd name="T51" fmla="*/ 2131 h 4021"/>
                <a:gd name="T52" fmla="*/ 109 w 3744"/>
                <a:gd name="T53" fmla="*/ 1843 h 4021"/>
                <a:gd name="T54" fmla="*/ 134 w 3744"/>
                <a:gd name="T55" fmla="*/ 1445 h 4021"/>
                <a:gd name="T56" fmla="*/ 134 w 3744"/>
                <a:gd name="T57" fmla="*/ 1000 h 4021"/>
                <a:gd name="T58" fmla="*/ 134 w 3744"/>
                <a:gd name="T59" fmla="*/ 687 h 4021"/>
                <a:gd name="T60" fmla="*/ 97 w 3744"/>
                <a:gd name="T61" fmla="*/ 349 h 4021"/>
                <a:gd name="T62" fmla="*/ 145 w 3744"/>
                <a:gd name="T63" fmla="*/ 278 h 40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4" h="4021">
                  <a:moveTo>
                    <a:pt x="145" y="278"/>
                  </a:moveTo>
                  <a:lnTo>
                    <a:pt x="820" y="145"/>
                  </a:lnTo>
                  <a:lnTo>
                    <a:pt x="1301" y="36"/>
                  </a:lnTo>
                  <a:lnTo>
                    <a:pt x="1566" y="0"/>
                  </a:lnTo>
                  <a:lnTo>
                    <a:pt x="1757" y="133"/>
                  </a:lnTo>
                  <a:lnTo>
                    <a:pt x="2119" y="301"/>
                  </a:lnTo>
                  <a:lnTo>
                    <a:pt x="2648" y="591"/>
                  </a:lnTo>
                  <a:lnTo>
                    <a:pt x="3516" y="856"/>
                  </a:lnTo>
                  <a:lnTo>
                    <a:pt x="3491" y="1095"/>
                  </a:lnTo>
                  <a:lnTo>
                    <a:pt x="3503" y="1374"/>
                  </a:lnTo>
                  <a:lnTo>
                    <a:pt x="3576" y="2060"/>
                  </a:lnTo>
                  <a:lnTo>
                    <a:pt x="3659" y="2661"/>
                  </a:lnTo>
                  <a:lnTo>
                    <a:pt x="3744" y="3384"/>
                  </a:lnTo>
                  <a:lnTo>
                    <a:pt x="2938" y="3673"/>
                  </a:lnTo>
                  <a:lnTo>
                    <a:pt x="2324" y="3926"/>
                  </a:lnTo>
                  <a:lnTo>
                    <a:pt x="2215" y="3975"/>
                  </a:lnTo>
                  <a:lnTo>
                    <a:pt x="2179" y="4021"/>
                  </a:lnTo>
                  <a:lnTo>
                    <a:pt x="1974" y="3805"/>
                  </a:lnTo>
                  <a:lnTo>
                    <a:pt x="1734" y="3565"/>
                  </a:lnTo>
                  <a:lnTo>
                    <a:pt x="1458" y="3349"/>
                  </a:lnTo>
                  <a:lnTo>
                    <a:pt x="1264" y="3167"/>
                  </a:lnTo>
                  <a:lnTo>
                    <a:pt x="988" y="2999"/>
                  </a:lnTo>
                  <a:lnTo>
                    <a:pt x="615" y="2746"/>
                  </a:lnTo>
                  <a:lnTo>
                    <a:pt x="350" y="2578"/>
                  </a:lnTo>
                  <a:lnTo>
                    <a:pt x="0" y="2348"/>
                  </a:lnTo>
                  <a:lnTo>
                    <a:pt x="85" y="2131"/>
                  </a:lnTo>
                  <a:lnTo>
                    <a:pt x="109" y="1843"/>
                  </a:lnTo>
                  <a:lnTo>
                    <a:pt x="134" y="1445"/>
                  </a:lnTo>
                  <a:lnTo>
                    <a:pt x="134" y="1000"/>
                  </a:lnTo>
                  <a:lnTo>
                    <a:pt x="134" y="687"/>
                  </a:lnTo>
                  <a:lnTo>
                    <a:pt x="97" y="349"/>
                  </a:lnTo>
                  <a:lnTo>
                    <a:pt x="145" y="278"/>
                  </a:lnTo>
                  <a:close/>
                </a:path>
              </a:pathLst>
            </a:custGeom>
            <a:solidFill>
              <a:srgbClr val="AD6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grpSp>
          <p:nvGrpSpPr>
            <p:cNvPr id="6357" name="Group 213"/>
            <p:cNvGrpSpPr>
              <a:grpSpLocks/>
            </p:cNvGrpSpPr>
            <p:nvPr/>
          </p:nvGrpSpPr>
          <p:grpSpPr bwMode="auto">
            <a:xfrm>
              <a:off x="4563" y="1750"/>
              <a:ext cx="656" cy="1065"/>
              <a:chOff x="3898" y="1726"/>
              <a:chExt cx="1127" cy="1621"/>
            </a:xfrm>
          </p:grpSpPr>
          <p:sp>
            <p:nvSpPr>
              <p:cNvPr id="6358" name="Freeform 214"/>
              <p:cNvSpPr>
                <a:spLocks/>
              </p:cNvSpPr>
              <p:nvPr/>
            </p:nvSpPr>
            <p:spPr bwMode="auto">
              <a:xfrm>
                <a:off x="3952" y="1726"/>
                <a:ext cx="193" cy="103"/>
              </a:xfrm>
              <a:custGeom>
                <a:avLst/>
                <a:gdLst>
                  <a:gd name="T0" fmla="*/ 0 w 384"/>
                  <a:gd name="T1" fmla="*/ 13 h 205"/>
                  <a:gd name="T2" fmla="*/ 384 w 384"/>
                  <a:gd name="T3" fmla="*/ 0 h 205"/>
                  <a:gd name="T4" fmla="*/ 373 w 384"/>
                  <a:gd name="T5" fmla="*/ 205 h 205"/>
                  <a:gd name="T6" fmla="*/ 0 w 384"/>
                  <a:gd name="T7" fmla="*/ 13 h 205"/>
                </a:gdLst>
                <a:ahLst/>
                <a:cxnLst>
                  <a:cxn ang="0">
                    <a:pos x="T0" y="T1"/>
                  </a:cxn>
                  <a:cxn ang="0">
                    <a:pos x="T2" y="T3"/>
                  </a:cxn>
                  <a:cxn ang="0">
                    <a:pos x="T4" y="T5"/>
                  </a:cxn>
                  <a:cxn ang="0">
                    <a:pos x="T6" y="T7"/>
                  </a:cxn>
                </a:cxnLst>
                <a:rect l="0" t="0" r="r" b="b"/>
                <a:pathLst>
                  <a:path w="384" h="205">
                    <a:moveTo>
                      <a:pt x="0" y="13"/>
                    </a:moveTo>
                    <a:lnTo>
                      <a:pt x="384" y="0"/>
                    </a:lnTo>
                    <a:lnTo>
                      <a:pt x="373" y="205"/>
                    </a:lnTo>
                    <a:lnTo>
                      <a:pt x="0" y="13"/>
                    </a:lnTo>
                    <a:close/>
                  </a:path>
                </a:pathLst>
              </a:custGeom>
              <a:solidFill>
                <a:srgbClr val="BE98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6359" name="Freeform 215"/>
              <p:cNvSpPr>
                <a:spLocks/>
              </p:cNvSpPr>
              <p:nvPr/>
            </p:nvSpPr>
            <p:spPr bwMode="auto">
              <a:xfrm>
                <a:off x="3947" y="1890"/>
                <a:ext cx="211" cy="114"/>
              </a:xfrm>
              <a:custGeom>
                <a:avLst/>
                <a:gdLst>
                  <a:gd name="T0" fmla="*/ 0 w 421"/>
                  <a:gd name="T1" fmla="*/ 0 h 230"/>
                  <a:gd name="T2" fmla="*/ 421 w 421"/>
                  <a:gd name="T3" fmla="*/ 0 h 230"/>
                  <a:gd name="T4" fmla="*/ 396 w 421"/>
                  <a:gd name="T5" fmla="*/ 230 h 230"/>
                  <a:gd name="T6" fmla="*/ 0 w 421"/>
                  <a:gd name="T7" fmla="*/ 0 h 230"/>
                </a:gdLst>
                <a:ahLst/>
                <a:cxnLst>
                  <a:cxn ang="0">
                    <a:pos x="T0" y="T1"/>
                  </a:cxn>
                  <a:cxn ang="0">
                    <a:pos x="T2" y="T3"/>
                  </a:cxn>
                  <a:cxn ang="0">
                    <a:pos x="T4" y="T5"/>
                  </a:cxn>
                  <a:cxn ang="0">
                    <a:pos x="T6" y="T7"/>
                  </a:cxn>
                </a:cxnLst>
                <a:rect l="0" t="0" r="r" b="b"/>
                <a:pathLst>
                  <a:path w="421" h="230">
                    <a:moveTo>
                      <a:pt x="0" y="0"/>
                    </a:moveTo>
                    <a:lnTo>
                      <a:pt x="421" y="0"/>
                    </a:lnTo>
                    <a:lnTo>
                      <a:pt x="396" y="230"/>
                    </a:lnTo>
                    <a:lnTo>
                      <a:pt x="0" y="0"/>
                    </a:lnTo>
                    <a:close/>
                  </a:path>
                </a:pathLst>
              </a:custGeom>
              <a:solidFill>
                <a:srgbClr val="BE98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6360" name="Freeform 216"/>
              <p:cNvSpPr>
                <a:spLocks/>
              </p:cNvSpPr>
              <p:nvPr/>
            </p:nvSpPr>
            <p:spPr bwMode="auto">
              <a:xfrm>
                <a:off x="3947" y="2070"/>
                <a:ext cx="198" cy="115"/>
              </a:xfrm>
              <a:custGeom>
                <a:avLst/>
                <a:gdLst>
                  <a:gd name="T0" fmla="*/ 0 w 396"/>
                  <a:gd name="T1" fmla="*/ 37 h 230"/>
                  <a:gd name="T2" fmla="*/ 396 w 396"/>
                  <a:gd name="T3" fmla="*/ 0 h 230"/>
                  <a:gd name="T4" fmla="*/ 373 w 396"/>
                  <a:gd name="T5" fmla="*/ 230 h 230"/>
                  <a:gd name="T6" fmla="*/ 71 w 396"/>
                  <a:gd name="T7" fmla="*/ 60 h 230"/>
                  <a:gd name="T8" fmla="*/ 0 w 396"/>
                  <a:gd name="T9" fmla="*/ 37 h 230"/>
                </a:gdLst>
                <a:ahLst/>
                <a:cxnLst>
                  <a:cxn ang="0">
                    <a:pos x="T0" y="T1"/>
                  </a:cxn>
                  <a:cxn ang="0">
                    <a:pos x="T2" y="T3"/>
                  </a:cxn>
                  <a:cxn ang="0">
                    <a:pos x="T4" y="T5"/>
                  </a:cxn>
                  <a:cxn ang="0">
                    <a:pos x="T6" y="T7"/>
                  </a:cxn>
                  <a:cxn ang="0">
                    <a:pos x="T8" y="T9"/>
                  </a:cxn>
                </a:cxnLst>
                <a:rect l="0" t="0" r="r" b="b"/>
                <a:pathLst>
                  <a:path w="396" h="230">
                    <a:moveTo>
                      <a:pt x="0" y="37"/>
                    </a:moveTo>
                    <a:lnTo>
                      <a:pt x="396" y="0"/>
                    </a:lnTo>
                    <a:lnTo>
                      <a:pt x="373" y="230"/>
                    </a:lnTo>
                    <a:lnTo>
                      <a:pt x="71" y="60"/>
                    </a:lnTo>
                    <a:lnTo>
                      <a:pt x="0" y="37"/>
                    </a:lnTo>
                    <a:close/>
                  </a:path>
                </a:pathLst>
              </a:custGeom>
              <a:solidFill>
                <a:srgbClr val="BE98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6361" name="Freeform 217"/>
              <p:cNvSpPr>
                <a:spLocks/>
              </p:cNvSpPr>
              <p:nvPr/>
            </p:nvSpPr>
            <p:spPr bwMode="auto">
              <a:xfrm>
                <a:off x="3941" y="2275"/>
                <a:ext cx="199" cy="181"/>
              </a:xfrm>
              <a:custGeom>
                <a:avLst/>
                <a:gdLst>
                  <a:gd name="T0" fmla="*/ 0 w 396"/>
                  <a:gd name="T1" fmla="*/ 47 h 362"/>
                  <a:gd name="T2" fmla="*/ 396 w 396"/>
                  <a:gd name="T3" fmla="*/ 0 h 362"/>
                  <a:gd name="T4" fmla="*/ 396 w 396"/>
                  <a:gd name="T5" fmla="*/ 362 h 362"/>
                  <a:gd name="T6" fmla="*/ 0 w 396"/>
                  <a:gd name="T7" fmla="*/ 47 h 362"/>
                </a:gdLst>
                <a:ahLst/>
                <a:cxnLst>
                  <a:cxn ang="0">
                    <a:pos x="T0" y="T1"/>
                  </a:cxn>
                  <a:cxn ang="0">
                    <a:pos x="T2" y="T3"/>
                  </a:cxn>
                  <a:cxn ang="0">
                    <a:pos x="T4" y="T5"/>
                  </a:cxn>
                  <a:cxn ang="0">
                    <a:pos x="T6" y="T7"/>
                  </a:cxn>
                </a:cxnLst>
                <a:rect l="0" t="0" r="r" b="b"/>
                <a:pathLst>
                  <a:path w="396" h="362">
                    <a:moveTo>
                      <a:pt x="0" y="47"/>
                    </a:moveTo>
                    <a:lnTo>
                      <a:pt x="396" y="0"/>
                    </a:lnTo>
                    <a:lnTo>
                      <a:pt x="396" y="362"/>
                    </a:lnTo>
                    <a:lnTo>
                      <a:pt x="0" y="47"/>
                    </a:lnTo>
                    <a:close/>
                  </a:path>
                </a:pathLst>
              </a:custGeom>
              <a:solidFill>
                <a:srgbClr val="BE98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6362" name="Freeform 218"/>
              <p:cNvSpPr>
                <a:spLocks/>
              </p:cNvSpPr>
              <p:nvPr/>
            </p:nvSpPr>
            <p:spPr bwMode="auto">
              <a:xfrm>
                <a:off x="3898" y="2498"/>
                <a:ext cx="241" cy="205"/>
              </a:xfrm>
              <a:custGeom>
                <a:avLst/>
                <a:gdLst>
                  <a:gd name="T0" fmla="*/ 0 w 482"/>
                  <a:gd name="T1" fmla="*/ 85 h 410"/>
                  <a:gd name="T2" fmla="*/ 482 w 482"/>
                  <a:gd name="T3" fmla="*/ 0 h 410"/>
                  <a:gd name="T4" fmla="*/ 482 w 482"/>
                  <a:gd name="T5" fmla="*/ 410 h 410"/>
                  <a:gd name="T6" fmla="*/ 0 w 482"/>
                  <a:gd name="T7" fmla="*/ 85 h 410"/>
                </a:gdLst>
                <a:ahLst/>
                <a:cxnLst>
                  <a:cxn ang="0">
                    <a:pos x="T0" y="T1"/>
                  </a:cxn>
                  <a:cxn ang="0">
                    <a:pos x="T2" y="T3"/>
                  </a:cxn>
                  <a:cxn ang="0">
                    <a:pos x="T4" y="T5"/>
                  </a:cxn>
                  <a:cxn ang="0">
                    <a:pos x="T6" y="T7"/>
                  </a:cxn>
                </a:cxnLst>
                <a:rect l="0" t="0" r="r" b="b"/>
                <a:pathLst>
                  <a:path w="482" h="410">
                    <a:moveTo>
                      <a:pt x="0" y="85"/>
                    </a:moveTo>
                    <a:lnTo>
                      <a:pt x="482" y="0"/>
                    </a:lnTo>
                    <a:lnTo>
                      <a:pt x="482" y="410"/>
                    </a:lnTo>
                    <a:lnTo>
                      <a:pt x="0" y="85"/>
                    </a:lnTo>
                    <a:close/>
                  </a:path>
                </a:pathLst>
              </a:custGeom>
              <a:solidFill>
                <a:srgbClr val="BE98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6363" name="Freeform 219"/>
              <p:cNvSpPr>
                <a:spLocks/>
              </p:cNvSpPr>
              <p:nvPr/>
            </p:nvSpPr>
            <p:spPr bwMode="auto">
              <a:xfrm>
                <a:off x="4158" y="1823"/>
                <a:ext cx="222" cy="121"/>
              </a:xfrm>
              <a:custGeom>
                <a:avLst/>
                <a:gdLst>
                  <a:gd name="T0" fmla="*/ 0 w 445"/>
                  <a:gd name="T1" fmla="*/ 37 h 241"/>
                  <a:gd name="T2" fmla="*/ 445 w 445"/>
                  <a:gd name="T3" fmla="*/ 0 h 241"/>
                  <a:gd name="T4" fmla="*/ 445 w 445"/>
                  <a:gd name="T5" fmla="*/ 110 h 241"/>
                  <a:gd name="T6" fmla="*/ 445 w 445"/>
                  <a:gd name="T7" fmla="*/ 241 h 241"/>
                  <a:gd name="T8" fmla="*/ 0 w 445"/>
                  <a:gd name="T9" fmla="*/ 37 h 241"/>
                </a:gdLst>
                <a:ahLst/>
                <a:cxnLst>
                  <a:cxn ang="0">
                    <a:pos x="T0" y="T1"/>
                  </a:cxn>
                  <a:cxn ang="0">
                    <a:pos x="T2" y="T3"/>
                  </a:cxn>
                  <a:cxn ang="0">
                    <a:pos x="T4" y="T5"/>
                  </a:cxn>
                  <a:cxn ang="0">
                    <a:pos x="T6" y="T7"/>
                  </a:cxn>
                  <a:cxn ang="0">
                    <a:pos x="T8" y="T9"/>
                  </a:cxn>
                </a:cxnLst>
                <a:rect l="0" t="0" r="r" b="b"/>
                <a:pathLst>
                  <a:path w="445" h="241">
                    <a:moveTo>
                      <a:pt x="0" y="37"/>
                    </a:moveTo>
                    <a:lnTo>
                      <a:pt x="445" y="0"/>
                    </a:lnTo>
                    <a:lnTo>
                      <a:pt x="445" y="110"/>
                    </a:lnTo>
                    <a:lnTo>
                      <a:pt x="445" y="241"/>
                    </a:lnTo>
                    <a:lnTo>
                      <a:pt x="0" y="37"/>
                    </a:lnTo>
                    <a:close/>
                  </a:path>
                </a:pathLst>
              </a:custGeom>
              <a:solidFill>
                <a:srgbClr val="BE98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6364" name="Freeform 220"/>
              <p:cNvSpPr>
                <a:spLocks/>
              </p:cNvSpPr>
              <p:nvPr/>
            </p:nvSpPr>
            <p:spPr bwMode="auto">
              <a:xfrm>
                <a:off x="4169" y="2004"/>
                <a:ext cx="229" cy="181"/>
              </a:xfrm>
              <a:custGeom>
                <a:avLst/>
                <a:gdLst>
                  <a:gd name="T0" fmla="*/ 0 w 458"/>
                  <a:gd name="T1" fmla="*/ 47 h 361"/>
                  <a:gd name="T2" fmla="*/ 423 w 458"/>
                  <a:gd name="T3" fmla="*/ 0 h 361"/>
                  <a:gd name="T4" fmla="*/ 458 w 458"/>
                  <a:gd name="T5" fmla="*/ 361 h 361"/>
                  <a:gd name="T6" fmla="*/ 0 w 458"/>
                  <a:gd name="T7" fmla="*/ 47 h 361"/>
                </a:gdLst>
                <a:ahLst/>
                <a:cxnLst>
                  <a:cxn ang="0">
                    <a:pos x="T0" y="T1"/>
                  </a:cxn>
                  <a:cxn ang="0">
                    <a:pos x="T2" y="T3"/>
                  </a:cxn>
                  <a:cxn ang="0">
                    <a:pos x="T4" y="T5"/>
                  </a:cxn>
                  <a:cxn ang="0">
                    <a:pos x="T6" y="T7"/>
                  </a:cxn>
                </a:cxnLst>
                <a:rect l="0" t="0" r="r" b="b"/>
                <a:pathLst>
                  <a:path w="458" h="361">
                    <a:moveTo>
                      <a:pt x="0" y="47"/>
                    </a:moveTo>
                    <a:lnTo>
                      <a:pt x="423" y="0"/>
                    </a:lnTo>
                    <a:lnTo>
                      <a:pt x="458" y="361"/>
                    </a:lnTo>
                    <a:lnTo>
                      <a:pt x="0" y="47"/>
                    </a:lnTo>
                    <a:close/>
                  </a:path>
                </a:pathLst>
              </a:custGeom>
              <a:solidFill>
                <a:srgbClr val="BE98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6365" name="Freeform 221"/>
              <p:cNvSpPr>
                <a:spLocks/>
              </p:cNvSpPr>
              <p:nvPr/>
            </p:nvSpPr>
            <p:spPr bwMode="auto">
              <a:xfrm>
                <a:off x="4170" y="2209"/>
                <a:ext cx="253" cy="217"/>
              </a:xfrm>
              <a:custGeom>
                <a:avLst/>
                <a:gdLst>
                  <a:gd name="T0" fmla="*/ 0 w 507"/>
                  <a:gd name="T1" fmla="*/ 36 h 433"/>
                  <a:gd name="T2" fmla="*/ 447 w 507"/>
                  <a:gd name="T3" fmla="*/ 0 h 433"/>
                  <a:gd name="T4" fmla="*/ 507 w 507"/>
                  <a:gd name="T5" fmla="*/ 433 h 433"/>
                  <a:gd name="T6" fmla="*/ 0 w 507"/>
                  <a:gd name="T7" fmla="*/ 36 h 433"/>
                </a:gdLst>
                <a:ahLst/>
                <a:cxnLst>
                  <a:cxn ang="0">
                    <a:pos x="T0" y="T1"/>
                  </a:cxn>
                  <a:cxn ang="0">
                    <a:pos x="T2" y="T3"/>
                  </a:cxn>
                  <a:cxn ang="0">
                    <a:pos x="T4" y="T5"/>
                  </a:cxn>
                  <a:cxn ang="0">
                    <a:pos x="T6" y="T7"/>
                  </a:cxn>
                </a:cxnLst>
                <a:rect l="0" t="0" r="r" b="b"/>
                <a:pathLst>
                  <a:path w="507" h="433">
                    <a:moveTo>
                      <a:pt x="0" y="36"/>
                    </a:moveTo>
                    <a:lnTo>
                      <a:pt x="447" y="0"/>
                    </a:lnTo>
                    <a:lnTo>
                      <a:pt x="507" y="433"/>
                    </a:lnTo>
                    <a:lnTo>
                      <a:pt x="0" y="36"/>
                    </a:lnTo>
                    <a:close/>
                  </a:path>
                </a:pathLst>
              </a:custGeom>
              <a:solidFill>
                <a:srgbClr val="BE98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6366" name="Freeform 222"/>
              <p:cNvSpPr>
                <a:spLocks/>
              </p:cNvSpPr>
              <p:nvPr/>
            </p:nvSpPr>
            <p:spPr bwMode="auto">
              <a:xfrm>
                <a:off x="4164" y="2462"/>
                <a:ext cx="270" cy="234"/>
              </a:xfrm>
              <a:custGeom>
                <a:avLst/>
                <a:gdLst>
                  <a:gd name="T0" fmla="*/ 0 w 541"/>
                  <a:gd name="T1" fmla="*/ 48 h 470"/>
                  <a:gd name="T2" fmla="*/ 528 w 541"/>
                  <a:gd name="T3" fmla="*/ 0 h 470"/>
                  <a:gd name="T4" fmla="*/ 541 w 541"/>
                  <a:gd name="T5" fmla="*/ 302 h 470"/>
                  <a:gd name="T6" fmla="*/ 541 w 541"/>
                  <a:gd name="T7" fmla="*/ 470 h 470"/>
                  <a:gd name="T8" fmla="*/ 0 w 541"/>
                  <a:gd name="T9" fmla="*/ 48 h 470"/>
                </a:gdLst>
                <a:ahLst/>
                <a:cxnLst>
                  <a:cxn ang="0">
                    <a:pos x="T0" y="T1"/>
                  </a:cxn>
                  <a:cxn ang="0">
                    <a:pos x="T2" y="T3"/>
                  </a:cxn>
                  <a:cxn ang="0">
                    <a:pos x="T4" y="T5"/>
                  </a:cxn>
                  <a:cxn ang="0">
                    <a:pos x="T6" y="T7"/>
                  </a:cxn>
                  <a:cxn ang="0">
                    <a:pos x="T8" y="T9"/>
                  </a:cxn>
                </a:cxnLst>
                <a:rect l="0" t="0" r="r" b="b"/>
                <a:pathLst>
                  <a:path w="541" h="470">
                    <a:moveTo>
                      <a:pt x="0" y="48"/>
                    </a:moveTo>
                    <a:lnTo>
                      <a:pt x="528" y="0"/>
                    </a:lnTo>
                    <a:lnTo>
                      <a:pt x="541" y="302"/>
                    </a:lnTo>
                    <a:lnTo>
                      <a:pt x="541" y="470"/>
                    </a:lnTo>
                    <a:lnTo>
                      <a:pt x="0" y="48"/>
                    </a:lnTo>
                    <a:close/>
                  </a:path>
                </a:pathLst>
              </a:custGeom>
              <a:solidFill>
                <a:srgbClr val="BE98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6367" name="Freeform 223"/>
              <p:cNvSpPr>
                <a:spLocks/>
              </p:cNvSpPr>
              <p:nvPr/>
            </p:nvSpPr>
            <p:spPr bwMode="auto">
              <a:xfrm>
                <a:off x="4151" y="2666"/>
                <a:ext cx="283" cy="218"/>
              </a:xfrm>
              <a:custGeom>
                <a:avLst/>
                <a:gdLst>
                  <a:gd name="T0" fmla="*/ 0 w 564"/>
                  <a:gd name="T1" fmla="*/ 108 h 434"/>
                  <a:gd name="T2" fmla="*/ 493 w 564"/>
                  <a:gd name="T3" fmla="*/ 0 h 434"/>
                  <a:gd name="T4" fmla="*/ 564 w 564"/>
                  <a:gd name="T5" fmla="*/ 131 h 434"/>
                  <a:gd name="T6" fmla="*/ 553 w 564"/>
                  <a:gd name="T7" fmla="*/ 434 h 434"/>
                  <a:gd name="T8" fmla="*/ 73 w 564"/>
                  <a:gd name="T9" fmla="*/ 145 h 434"/>
                  <a:gd name="T10" fmla="*/ 85 w 564"/>
                  <a:gd name="T11" fmla="*/ 131 h 434"/>
                  <a:gd name="T12" fmla="*/ 0 w 564"/>
                  <a:gd name="T13" fmla="*/ 108 h 434"/>
                </a:gdLst>
                <a:ahLst/>
                <a:cxnLst>
                  <a:cxn ang="0">
                    <a:pos x="T0" y="T1"/>
                  </a:cxn>
                  <a:cxn ang="0">
                    <a:pos x="T2" y="T3"/>
                  </a:cxn>
                  <a:cxn ang="0">
                    <a:pos x="T4" y="T5"/>
                  </a:cxn>
                  <a:cxn ang="0">
                    <a:pos x="T6" y="T7"/>
                  </a:cxn>
                  <a:cxn ang="0">
                    <a:pos x="T8" y="T9"/>
                  </a:cxn>
                  <a:cxn ang="0">
                    <a:pos x="T10" y="T11"/>
                  </a:cxn>
                  <a:cxn ang="0">
                    <a:pos x="T12" y="T13"/>
                  </a:cxn>
                </a:cxnLst>
                <a:rect l="0" t="0" r="r" b="b"/>
                <a:pathLst>
                  <a:path w="564" h="434">
                    <a:moveTo>
                      <a:pt x="0" y="108"/>
                    </a:moveTo>
                    <a:lnTo>
                      <a:pt x="493" y="0"/>
                    </a:lnTo>
                    <a:lnTo>
                      <a:pt x="564" y="131"/>
                    </a:lnTo>
                    <a:lnTo>
                      <a:pt x="553" y="434"/>
                    </a:lnTo>
                    <a:lnTo>
                      <a:pt x="73" y="145"/>
                    </a:lnTo>
                    <a:lnTo>
                      <a:pt x="85" y="131"/>
                    </a:lnTo>
                    <a:lnTo>
                      <a:pt x="0" y="108"/>
                    </a:lnTo>
                    <a:close/>
                  </a:path>
                </a:pathLst>
              </a:custGeom>
              <a:solidFill>
                <a:srgbClr val="BE98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6368" name="Freeform 224"/>
              <p:cNvSpPr>
                <a:spLocks/>
              </p:cNvSpPr>
              <p:nvPr/>
            </p:nvSpPr>
            <p:spPr bwMode="auto">
              <a:xfrm>
                <a:off x="4393" y="1896"/>
                <a:ext cx="276" cy="198"/>
              </a:xfrm>
              <a:custGeom>
                <a:avLst/>
                <a:gdLst>
                  <a:gd name="T0" fmla="*/ 0 w 552"/>
                  <a:gd name="T1" fmla="*/ 97 h 397"/>
                  <a:gd name="T2" fmla="*/ 456 w 552"/>
                  <a:gd name="T3" fmla="*/ 0 h 397"/>
                  <a:gd name="T4" fmla="*/ 541 w 552"/>
                  <a:gd name="T5" fmla="*/ 300 h 397"/>
                  <a:gd name="T6" fmla="*/ 552 w 552"/>
                  <a:gd name="T7" fmla="*/ 397 h 397"/>
                  <a:gd name="T8" fmla="*/ 0 w 552"/>
                  <a:gd name="T9" fmla="*/ 97 h 397"/>
                </a:gdLst>
                <a:ahLst/>
                <a:cxnLst>
                  <a:cxn ang="0">
                    <a:pos x="T0" y="T1"/>
                  </a:cxn>
                  <a:cxn ang="0">
                    <a:pos x="T2" y="T3"/>
                  </a:cxn>
                  <a:cxn ang="0">
                    <a:pos x="T4" y="T5"/>
                  </a:cxn>
                  <a:cxn ang="0">
                    <a:pos x="T6" y="T7"/>
                  </a:cxn>
                  <a:cxn ang="0">
                    <a:pos x="T8" y="T9"/>
                  </a:cxn>
                </a:cxnLst>
                <a:rect l="0" t="0" r="r" b="b"/>
                <a:pathLst>
                  <a:path w="552" h="397">
                    <a:moveTo>
                      <a:pt x="0" y="97"/>
                    </a:moveTo>
                    <a:lnTo>
                      <a:pt x="456" y="0"/>
                    </a:lnTo>
                    <a:lnTo>
                      <a:pt x="541" y="300"/>
                    </a:lnTo>
                    <a:lnTo>
                      <a:pt x="552" y="397"/>
                    </a:lnTo>
                    <a:lnTo>
                      <a:pt x="0" y="97"/>
                    </a:lnTo>
                    <a:close/>
                  </a:path>
                </a:pathLst>
              </a:custGeom>
              <a:solidFill>
                <a:srgbClr val="BE98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6369" name="Freeform 225"/>
              <p:cNvSpPr>
                <a:spLocks/>
              </p:cNvSpPr>
              <p:nvPr/>
            </p:nvSpPr>
            <p:spPr bwMode="auto">
              <a:xfrm>
                <a:off x="4428" y="2154"/>
                <a:ext cx="259" cy="253"/>
              </a:xfrm>
              <a:custGeom>
                <a:avLst/>
                <a:gdLst>
                  <a:gd name="T0" fmla="*/ 0 w 517"/>
                  <a:gd name="T1" fmla="*/ 61 h 504"/>
                  <a:gd name="T2" fmla="*/ 482 w 517"/>
                  <a:gd name="T3" fmla="*/ 0 h 504"/>
                  <a:gd name="T4" fmla="*/ 517 w 517"/>
                  <a:gd name="T5" fmla="*/ 216 h 504"/>
                  <a:gd name="T6" fmla="*/ 517 w 517"/>
                  <a:gd name="T7" fmla="*/ 504 h 504"/>
                  <a:gd name="T8" fmla="*/ 0 w 517"/>
                  <a:gd name="T9" fmla="*/ 61 h 504"/>
                </a:gdLst>
                <a:ahLst/>
                <a:cxnLst>
                  <a:cxn ang="0">
                    <a:pos x="T0" y="T1"/>
                  </a:cxn>
                  <a:cxn ang="0">
                    <a:pos x="T2" y="T3"/>
                  </a:cxn>
                  <a:cxn ang="0">
                    <a:pos x="T4" y="T5"/>
                  </a:cxn>
                  <a:cxn ang="0">
                    <a:pos x="T6" y="T7"/>
                  </a:cxn>
                  <a:cxn ang="0">
                    <a:pos x="T8" y="T9"/>
                  </a:cxn>
                </a:cxnLst>
                <a:rect l="0" t="0" r="r" b="b"/>
                <a:pathLst>
                  <a:path w="517" h="504">
                    <a:moveTo>
                      <a:pt x="0" y="61"/>
                    </a:moveTo>
                    <a:lnTo>
                      <a:pt x="482" y="0"/>
                    </a:lnTo>
                    <a:lnTo>
                      <a:pt x="517" y="216"/>
                    </a:lnTo>
                    <a:lnTo>
                      <a:pt x="517" y="504"/>
                    </a:lnTo>
                    <a:lnTo>
                      <a:pt x="0" y="61"/>
                    </a:lnTo>
                    <a:close/>
                  </a:path>
                </a:pathLst>
              </a:custGeom>
              <a:solidFill>
                <a:srgbClr val="BE98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6370" name="Freeform 226"/>
              <p:cNvSpPr>
                <a:spLocks/>
              </p:cNvSpPr>
              <p:nvPr/>
            </p:nvSpPr>
            <p:spPr bwMode="auto">
              <a:xfrm>
                <a:off x="4447" y="2414"/>
                <a:ext cx="229" cy="235"/>
              </a:xfrm>
              <a:custGeom>
                <a:avLst/>
                <a:gdLst>
                  <a:gd name="T0" fmla="*/ 0 w 458"/>
                  <a:gd name="T1" fmla="*/ 60 h 470"/>
                  <a:gd name="T2" fmla="*/ 444 w 458"/>
                  <a:gd name="T3" fmla="*/ 0 h 470"/>
                  <a:gd name="T4" fmla="*/ 458 w 458"/>
                  <a:gd name="T5" fmla="*/ 470 h 470"/>
                  <a:gd name="T6" fmla="*/ 0 w 458"/>
                  <a:gd name="T7" fmla="*/ 60 h 470"/>
                </a:gdLst>
                <a:ahLst/>
                <a:cxnLst>
                  <a:cxn ang="0">
                    <a:pos x="T0" y="T1"/>
                  </a:cxn>
                  <a:cxn ang="0">
                    <a:pos x="T2" y="T3"/>
                  </a:cxn>
                  <a:cxn ang="0">
                    <a:pos x="T4" y="T5"/>
                  </a:cxn>
                  <a:cxn ang="0">
                    <a:pos x="T6" y="T7"/>
                  </a:cxn>
                </a:cxnLst>
                <a:rect l="0" t="0" r="r" b="b"/>
                <a:pathLst>
                  <a:path w="458" h="470">
                    <a:moveTo>
                      <a:pt x="0" y="60"/>
                    </a:moveTo>
                    <a:lnTo>
                      <a:pt x="444" y="0"/>
                    </a:lnTo>
                    <a:lnTo>
                      <a:pt x="458" y="470"/>
                    </a:lnTo>
                    <a:lnTo>
                      <a:pt x="0" y="60"/>
                    </a:lnTo>
                    <a:close/>
                  </a:path>
                </a:pathLst>
              </a:custGeom>
              <a:solidFill>
                <a:srgbClr val="BE98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6371" name="Freeform 227"/>
              <p:cNvSpPr>
                <a:spLocks/>
              </p:cNvSpPr>
              <p:nvPr/>
            </p:nvSpPr>
            <p:spPr bwMode="auto">
              <a:xfrm>
                <a:off x="4453" y="2685"/>
                <a:ext cx="216" cy="199"/>
              </a:xfrm>
              <a:custGeom>
                <a:avLst/>
                <a:gdLst>
                  <a:gd name="T0" fmla="*/ 0 w 433"/>
                  <a:gd name="T1" fmla="*/ 72 h 398"/>
                  <a:gd name="T2" fmla="*/ 0 w 433"/>
                  <a:gd name="T3" fmla="*/ 72 h 398"/>
                  <a:gd name="T4" fmla="*/ 0 w 433"/>
                  <a:gd name="T5" fmla="*/ 72 h 398"/>
                  <a:gd name="T6" fmla="*/ 433 w 433"/>
                  <a:gd name="T7" fmla="*/ 0 h 398"/>
                  <a:gd name="T8" fmla="*/ 422 w 433"/>
                  <a:gd name="T9" fmla="*/ 398 h 398"/>
                  <a:gd name="T10" fmla="*/ 0 w 433"/>
                  <a:gd name="T11" fmla="*/ 72 h 398"/>
                </a:gdLst>
                <a:ahLst/>
                <a:cxnLst>
                  <a:cxn ang="0">
                    <a:pos x="T0" y="T1"/>
                  </a:cxn>
                  <a:cxn ang="0">
                    <a:pos x="T2" y="T3"/>
                  </a:cxn>
                  <a:cxn ang="0">
                    <a:pos x="T4" y="T5"/>
                  </a:cxn>
                  <a:cxn ang="0">
                    <a:pos x="T6" y="T7"/>
                  </a:cxn>
                  <a:cxn ang="0">
                    <a:pos x="T8" y="T9"/>
                  </a:cxn>
                  <a:cxn ang="0">
                    <a:pos x="T10" y="T11"/>
                  </a:cxn>
                </a:cxnLst>
                <a:rect l="0" t="0" r="r" b="b"/>
                <a:pathLst>
                  <a:path w="433" h="398">
                    <a:moveTo>
                      <a:pt x="0" y="72"/>
                    </a:moveTo>
                    <a:lnTo>
                      <a:pt x="0" y="72"/>
                    </a:lnTo>
                    <a:lnTo>
                      <a:pt x="0" y="72"/>
                    </a:lnTo>
                    <a:lnTo>
                      <a:pt x="433" y="0"/>
                    </a:lnTo>
                    <a:lnTo>
                      <a:pt x="422" y="398"/>
                    </a:lnTo>
                    <a:lnTo>
                      <a:pt x="0" y="72"/>
                    </a:lnTo>
                    <a:close/>
                  </a:path>
                </a:pathLst>
              </a:custGeom>
              <a:solidFill>
                <a:srgbClr val="BE98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6372" name="Freeform 228"/>
              <p:cNvSpPr>
                <a:spLocks/>
              </p:cNvSpPr>
              <p:nvPr/>
            </p:nvSpPr>
            <p:spPr bwMode="auto">
              <a:xfrm>
                <a:off x="4459" y="2870"/>
                <a:ext cx="204" cy="181"/>
              </a:xfrm>
              <a:custGeom>
                <a:avLst/>
                <a:gdLst>
                  <a:gd name="T0" fmla="*/ 0 w 410"/>
                  <a:gd name="T1" fmla="*/ 61 h 361"/>
                  <a:gd name="T2" fmla="*/ 302 w 410"/>
                  <a:gd name="T3" fmla="*/ 0 h 361"/>
                  <a:gd name="T4" fmla="*/ 410 w 410"/>
                  <a:gd name="T5" fmla="*/ 85 h 361"/>
                  <a:gd name="T6" fmla="*/ 398 w 410"/>
                  <a:gd name="T7" fmla="*/ 361 h 361"/>
                  <a:gd name="T8" fmla="*/ 0 w 410"/>
                  <a:gd name="T9" fmla="*/ 61 h 361"/>
                </a:gdLst>
                <a:ahLst/>
                <a:cxnLst>
                  <a:cxn ang="0">
                    <a:pos x="T0" y="T1"/>
                  </a:cxn>
                  <a:cxn ang="0">
                    <a:pos x="T2" y="T3"/>
                  </a:cxn>
                  <a:cxn ang="0">
                    <a:pos x="T4" y="T5"/>
                  </a:cxn>
                  <a:cxn ang="0">
                    <a:pos x="T6" y="T7"/>
                  </a:cxn>
                  <a:cxn ang="0">
                    <a:pos x="T8" y="T9"/>
                  </a:cxn>
                </a:cxnLst>
                <a:rect l="0" t="0" r="r" b="b"/>
                <a:pathLst>
                  <a:path w="410" h="361">
                    <a:moveTo>
                      <a:pt x="0" y="61"/>
                    </a:moveTo>
                    <a:lnTo>
                      <a:pt x="302" y="0"/>
                    </a:lnTo>
                    <a:lnTo>
                      <a:pt x="410" y="85"/>
                    </a:lnTo>
                    <a:lnTo>
                      <a:pt x="398" y="361"/>
                    </a:lnTo>
                    <a:lnTo>
                      <a:pt x="0" y="61"/>
                    </a:lnTo>
                    <a:close/>
                  </a:path>
                </a:pathLst>
              </a:custGeom>
              <a:solidFill>
                <a:srgbClr val="BE98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6373" name="Freeform 229"/>
              <p:cNvSpPr>
                <a:spLocks/>
              </p:cNvSpPr>
              <p:nvPr/>
            </p:nvSpPr>
            <p:spPr bwMode="auto">
              <a:xfrm>
                <a:off x="4668" y="3070"/>
                <a:ext cx="326" cy="277"/>
              </a:xfrm>
              <a:custGeom>
                <a:avLst/>
                <a:gdLst>
                  <a:gd name="T0" fmla="*/ 0 w 651"/>
                  <a:gd name="T1" fmla="*/ 48 h 552"/>
                  <a:gd name="T2" fmla="*/ 278 w 651"/>
                  <a:gd name="T3" fmla="*/ 0 h 552"/>
                  <a:gd name="T4" fmla="*/ 651 w 651"/>
                  <a:gd name="T5" fmla="*/ 336 h 552"/>
                  <a:gd name="T6" fmla="*/ 639 w 651"/>
                  <a:gd name="T7" fmla="*/ 481 h 552"/>
                  <a:gd name="T8" fmla="*/ 579 w 651"/>
                  <a:gd name="T9" fmla="*/ 552 h 552"/>
                  <a:gd name="T10" fmla="*/ 206 w 651"/>
                  <a:gd name="T11" fmla="*/ 204 h 552"/>
                  <a:gd name="T12" fmla="*/ 0 w 651"/>
                  <a:gd name="T13" fmla="*/ 48 h 552"/>
                </a:gdLst>
                <a:ahLst/>
                <a:cxnLst>
                  <a:cxn ang="0">
                    <a:pos x="T0" y="T1"/>
                  </a:cxn>
                  <a:cxn ang="0">
                    <a:pos x="T2" y="T3"/>
                  </a:cxn>
                  <a:cxn ang="0">
                    <a:pos x="T4" y="T5"/>
                  </a:cxn>
                  <a:cxn ang="0">
                    <a:pos x="T6" y="T7"/>
                  </a:cxn>
                  <a:cxn ang="0">
                    <a:pos x="T8" y="T9"/>
                  </a:cxn>
                  <a:cxn ang="0">
                    <a:pos x="T10" y="T11"/>
                  </a:cxn>
                  <a:cxn ang="0">
                    <a:pos x="T12" y="T13"/>
                  </a:cxn>
                </a:cxnLst>
                <a:rect l="0" t="0" r="r" b="b"/>
                <a:pathLst>
                  <a:path w="651" h="552">
                    <a:moveTo>
                      <a:pt x="0" y="48"/>
                    </a:moveTo>
                    <a:lnTo>
                      <a:pt x="278" y="0"/>
                    </a:lnTo>
                    <a:lnTo>
                      <a:pt x="651" y="336"/>
                    </a:lnTo>
                    <a:lnTo>
                      <a:pt x="639" y="481"/>
                    </a:lnTo>
                    <a:lnTo>
                      <a:pt x="579" y="552"/>
                    </a:lnTo>
                    <a:lnTo>
                      <a:pt x="206" y="204"/>
                    </a:lnTo>
                    <a:lnTo>
                      <a:pt x="0" y="48"/>
                    </a:lnTo>
                    <a:close/>
                  </a:path>
                </a:pathLst>
              </a:custGeom>
              <a:solidFill>
                <a:srgbClr val="BE98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6374" name="Freeform 230"/>
              <p:cNvSpPr>
                <a:spLocks/>
              </p:cNvSpPr>
              <p:nvPr/>
            </p:nvSpPr>
            <p:spPr bwMode="auto">
              <a:xfrm>
                <a:off x="4688" y="2840"/>
                <a:ext cx="324" cy="398"/>
              </a:xfrm>
              <a:custGeom>
                <a:avLst/>
                <a:gdLst>
                  <a:gd name="T0" fmla="*/ 0 w 650"/>
                  <a:gd name="T1" fmla="*/ 133 h 794"/>
                  <a:gd name="T2" fmla="*/ 385 w 650"/>
                  <a:gd name="T3" fmla="*/ 0 h 794"/>
                  <a:gd name="T4" fmla="*/ 650 w 650"/>
                  <a:gd name="T5" fmla="*/ 218 h 794"/>
                  <a:gd name="T6" fmla="*/ 613 w 650"/>
                  <a:gd name="T7" fmla="*/ 794 h 794"/>
                  <a:gd name="T8" fmla="*/ 0 w 650"/>
                  <a:gd name="T9" fmla="*/ 133 h 794"/>
                </a:gdLst>
                <a:ahLst/>
                <a:cxnLst>
                  <a:cxn ang="0">
                    <a:pos x="T0" y="T1"/>
                  </a:cxn>
                  <a:cxn ang="0">
                    <a:pos x="T2" y="T3"/>
                  </a:cxn>
                  <a:cxn ang="0">
                    <a:pos x="T4" y="T5"/>
                  </a:cxn>
                  <a:cxn ang="0">
                    <a:pos x="T6" y="T7"/>
                  </a:cxn>
                  <a:cxn ang="0">
                    <a:pos x="T8" y="T9"/>
                  </a:cxn>
                </a:cxnLst>
                <a:rect l="0" t="0" r="r" b="b"/>
                <a:pathLst>
                  <a:path w="650" h="794">
                    <a:moveTo>
                      <a:pt x="0" y="133"/>
                    </a:moveTo>
                    <a:lnTo>
                      <a:pt x="385" y="0"/>
                    </a:lnTo>
                    <a:lnTo>
                      <a:pt x="650" y="218"/>
                    </a:lnTo>
                    <a:lnTo>
                      <a:pt x="613" y="794"/>
                    </a:lnTo>
                    <a:lnTo>
                      <a:pt x="0" y="133"/>
                    </a:lnTo>
                    <a:close/>
                  </a:path>
                </a:pathLst>
              </a:custGeom>
              <a:solidFill>
                <a:srgbClr val="BE98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6375" name="Freeform 231"/>
              <p:cNvSpPr>
                <a:spLocks/>
              </p:cNvSpPr>
              <p:nvPr/>
            </p:nvSpPr>
            <p:spPr bwMode="auto">
              <a:xfrm>
                <a:off x="4693" y="2587"/>
                <a:ext cx="326" cy="356"/>
              </a:xfrm>
              <a:custGeom>
                <a:avLst/>
                <a:gdLst>
                  <a:gd name="T0" fmla="*/ 0 w 651"/>
                  <a:gd name="T1" fmla="*/ 145 h 711"/>
                  <a:gd name="T2" fmla="*/ 433 w 651"/>
                  <a:gd name="T3" fmla="*/ 0 h 711"/>
                  <a:gd name="T4" fmla="*/ 651 w 651"/>
                  <a:gd name="T5" fmla="*/ 158 h 711"/>
                  <a:gd name="T6" fmla="*/ 626 w 651"/>
                  <a:gd name="T7" fmla="*/ 711 h 711"/>
                  <a:gd name="T8" fmla="*/ 0 w 651"/>
                  <a:gd name="T9" fmla="*/ 145 h 711"/>
                </a:gdLst>
                <a:ahLst/>
                <a:cxnLst>
                  <a:cxn ang="0">
                    <a:pos x="T0" y="T1"/>
                  </a:cxn>
                  <a:cxn ang="0">
                    <a:pos x="T2" y="T3"/>
                  </a:cxn>
                  <a:cxn ang="0">
                    <a:pos x="T4" y="T5"/>
                  </a:cxn>
                  <a:cxn ang="0">
                    <a:pos x="T6" y="T7"/>
                  </a:cxn>
                  <a:cxn ang="0">
                    <a:pos x="T8" y="T9"/>
                  </a:cxn>
                </a:cxnLst>
                <a:rect l="0" t="0" r="r" b="b"/>
                <a:pathLst>
                  <a:path w="651" h="711">
                    <a:moveTo>
                      <a:pt x="0" y="145"/>
                    </a:moveTo>
                    <a:lnTo>
                      <a:pt x="433" y="0"/>
                    </a:lnTo>
                    <a:lnTo>
                      <a:pt x="651" y="158"/>
                    </a:lnTo>
                    <a:lnTo>
                      <a:pt x="626" y="711"/>
                    </a:lnTo>
                    <a:lnTo>
                      <a:pt x="0" y="145"/>
                    </a:lnTo>
                    <a:close/>
                  </a:path>
                </a:pathLst>
              </a:custGeom>
              <a:solidFill>
                <a:srgbClr val="BE98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6376" name="Freeform 232"/>
              <p:cNvSpPr>
                <a:spLocks/>
              </p:cNvSpPr>
              <p:nvPr/>
            </p:nvSpPr>
            <p:spPr bwMode="auto">
              <a:xfrm>
                <a:off x="4712" y="2311"/>
                <a:ext cx="313" cy="349"/>
              </a:xfrm>
              <a:custGeom>
                <a:avLst/>
                <a:gdLst>
                  <a:gd name="T0" fmla="*/ 0 w 627"/>
                  <a:gd name="T1" fmla="*/ 193 h 698"/>
                  <a:gd name="T2" fmla="*/ 530 w 627"/>
                  <a:gd name="T3" fmla="*/ 0 h 698"/>
                  <a:gd name="T4" fmla="*/ 627 w 627"/>
                  <a:gd name="T5" fmla="*/ 61 h 698"/>
                  <a:gd name="T6" fmla="*/ 615 w 627"/>
                  <a:gd name="T7" fmla="*/ 698 h 698"/>
                  <a:gd name="T8" fmla="*/ 0 w 627"/>
                  <a:gd name="T9" fmla="*/ 193 h 698"/>
                </a:gdLst>
                <a:ahLst/>
                <a:cxnLst>
                  <a:cxn ang="0">
                    <a:pos x="T0" y="T1"/>
                  </a:cxn>
                  <a:cxn ang="0">
                    <a:pos x="T2" y="T3"/>
                  </a:cxn>
                  <a:cxn ang="0">
                    <a:pos x="T4" y="T5"/>
                  </a:cxn>
                  <a:cxn ang="0">
                    <a:pos x="T6" y="T7"/>
                  </a:cxn>
                  <a:cxn ang="0">
                    <a:pos x="T8" y="T9"/>
                  </a:cxn>
                </a:cxnLst>
                <a:rect l="0" t="0" r="r" b="b"/>
                <a:pathLst>
                  <a:path w="627" h="698">
                    <a:moveTo>
                      <a:pt x="0" y="193"/>
                    </a:moveTo>
                    <a:lnTo>
                      <a:pt x="530" y="0"/>
                    </a:lnTo>
                    <a:lnTo>
                      <a:pt x="627" y="61"/>
                    </a:lnTo>
                    <a:lnTo>
                      <a:pt x="615" y="698"/>
                    </a:lnTo>
                    <a:lnTo>
                      <a:pt x="0" y="193"/>
                    </a:lnTo>
                    <a:close/>
                  </a:path>
                </a:pathLst>
              </a:custGeom>
              <a:solidFill>
                <a:srgbClr val="BE98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6377" name="Freeform 233"/>
              <p:cNvSpPr>
                <a:spLocks/>
              </p:cNvSpPr>
              <p:nvPr/>
            </p:nvSpPr>
            <p:spPr bwMode="auto">
              <a:xfrm>
                <a:off x="4688" y="2040"/>
                <a:ext cx="331" cy="272"/>
              </a:xfrm>
              <a:custGeom>
                <a:avLst/>
                <a:gdLst>
                  <a:gd name="T0" fmla="*/ 0 w 663"/>
                  <a:gd name="T1" fmla="*/ 144 h 542"/>
                  <a:gd name="T2" fmla="*/ 626 w 663"/>
                  <a:gd name="T3" fmla="*/ 0 h 542"/>
                  <a:gd name="T4" fmla="*/ 663 w 663"/>
                  <a:gd name="T5" fmla="*/ 542 h 542"/>
                  <a:gd name="T6" fmla="*/ 0 w 663"/>
                  <a:gd name="T7" fmla="*/ 144 h 542"/>
                </a:gdLst>
                <a:ahLst/>
                <a:cxnLst>
                  <a:cxn ang="0">
                    <a:pos x="T0" y="T1"/>
                  </a:cxn>
                  <a:cxn ang="0">
                    <a:pos x="T2" y="T3"/>
                  </a:cxn>
                  <a:cxn ang="0">
                    <a:pos x="T4" y="T5"/>
                  </a:cxn>
                  <a:cxn ang="0">
                    <a:pos x="T6" y="T7"/>
                  </a:cxn>
                </a:cxnLst>
                <a:rect l="0" t="0" r="r" b="b"/>
                <a:pathLst>
                  <a:path w="663" h="542">
                    <a:moveTo>
                      <a:pt x="0" y="144"/>
                    </a:moveTo>
                    <a:lnTo>
                      <a:pt x="626" y="0"/>
                    </a:lnTo>
                    <a:lnTo>
                      <a:pt x="663" y="542"/>
                    </a:lnTo>
                    <a:lnTo>
                      <a:pt x="0" y="144"/>
                    </a:lnTo>
                    <a:close/>
                  </a:path>
                </a:pathLst>
              </a:custGeom>
              <a:solidFill>
                <a:srgbClr val="BE98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grpSp>
        <p:sp>
          <p:nvSpPr>
            <p:cNvPr id="6378" name="Freeform 234"/>
            <p:cNvSpPr>
              <a:spLocks/>
            </p:cNvSpPr>
            <p:nvPr/>
          </p:nvSpPr>
          <p:spPr bwMode="auto">
            <a:xfrm>
              <a:off x="5061" y="2122"/>
              <a:ext cx="151" cy="178"/>
            </a:xfrm>
            <a:custGeom>
              <a:avLst/>
              <a:gdLst>
                <a:gd name="T0" fmla="*/ 517 w 517"/>
                <a:gd name="T1" fmla="*/ 541 h 541"/>
                <a:gd name="T2" fmla="*/ 0 w 517"/>
                <a:gd name="T3" fmla="*/ 155 h 541"/>
                <a:gd name="T4" fmla="*/ 408 w 517"/>
                <a:gd name="T5" fmla="*/ 0 h 541"/>
                <a:gd name="T6" fmla="*/ 517 w 517"/>
                <a:gd name="T7" fmla="*/ 60 h 541"/>
                <a:gd name="T8" fmla="*/ 517 w 517"/>
                <a:gd name="T9" fmla="*/ 541 h 541"/>
              </a:gdLst>
              <a:ahLst/>
              <a:cxnLst>
                <a:cxn ang="0">
                  <a:pos x="T0" y="T1"/>
                </a:cxn>
                <a:cxn ang="0">
                  <a:pos x="T2" y="T3"/>
                </a:cxn>
                <a:cxn ang="0">
                  <a:pos x="T4" y="T5"/>
                </a:cxn>
                <a:cxn ang="0">
                  <a:pos x="T6" y="T7"/>
                </a:cxn>
                <a:cxn ang="0">
                  <a:pos x="T8" y="T9"/>
                </a:cxn>
              </a:cxnLst>
              <a:rect l="0" t="0" r="r" b="b"/>
              <a:pathLst>
                <a:path w="517" h="541">
                  <a:moveTo>
                    <a:pt x="517" y="541"/>
                  </a:moveTo>
                  <a:lnTo>
                    <a:pt x="0" y="155"/>
                  </a:lnTo>
                  <a:lnTo>
                    <a:pt x="408" y="0"/>
                  </a:lnTo>
                  <a:lnTo>
                    <a:pt x="517" y="60"/>
                  </a:lnTo>
                  <a:lnTo>
                    <a:pt x="517" y="541"/>
                  </a:lnTo>
                  <a:close/>
                </a:path>
              </a:pathLst>
            </a:custGeom>
            <a:solidFill>
              <a:srgbClr val="DADA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6379" name="Freeform 235"/>
            <p:cNvSpPr>
              <a:spLocks/>
            </p:cNvSpPr>
            <p:nvPr/>
          </p:nvSpPr>
          <p:spPr bwMode="auto">
            <a:xfrm>
              <a:off x="4910" y="2178"/>
              <a:ext cx="102" cy="111"/>
            </a:xfrm>
            <a:custGeom>
              <a:avLst/>
              <a:gdLst>
                <a:gd name="T0" fmla="*/ 335 w 348"/>
                <a:gd name="T1" fmla="*/ 338 h 338"/>
                <a:gd name="T2" fmla="*/ 0 w 348"/>
                <a:gd name="T3" fmla="*/ 48 h 338"/>
                <a:gd name="T4" fmla="*/ 252 w 348"/>
                <a:gd name="T5" fmla="*/ 0 h 338"/>
                <a:gd name="T6" fmla="*/ 348 w 348"/>
                <a:gd name="T7" fmla="*/ 60 h 338"/>
                <a:gd name="T8" fmla="*/ 335 w 348"/>
                <a:gd name="T9" fmla="*/ 338 h 338"/>
              </a:gdLst>
              <a:ahLst/>
              <a:cxnLst>
                <a:cxn ang="0">
                  <a:pos x="T0" y="T1"/>
                </a:cxn>
                <a:cxn ang="0">
                  <a:pos x="T2" y="T3"/>
                </a:cxn>
                <a:cxn ang="0">
                  <a:pos x="T4" y="T5"/>
                </a:cxn>
                <a:cxn ang="0">
                  <a:pos x="T6" y="T7"/>
                </a:cxn>
                <a:cxn ang="0">
                  <a:pos x="T8" y="T9"/>
                </a:cxn>
              </a:cxnLst>
              <a:rect l="0" t="0" r="r" b="b"/>
              <a:pathLst>
                <a:path w="348" h="338">
                  <a:moveTo>
                    <a:pt x="335" y="338"/>
                  </a:moveTo>
                  <a:lnTo>
                    <a:pt x="0" y="48"/>
                  </a:lnTo>
                  <a:lnTo>
                    <a:pt x="252" y="0"/>
                  </a:lnTo>
                  <a:lnTo>
                    <a:pt x="348" y="60"/>
                  </a:lnTo>
                  <a:lnTo>
                    <a:pt x="335" y="338"/>
                  </a:lnTo>
                  <a:close/>
                </a:path>
              </a:pathLst>
            </a:custGeom>
            <a:solidFill>
              <a:srgbClr val="DADA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6380" name="Freeform 236"/>
            <p:cNvSpPr>
              <a:spLocks/>
            </p:cNvSpPr>
            <p:nvPr/>
          </p:nvSpPr>
          <p:spPr bwMode="auto">
            <a:xfrm>
              <a:off x="4735" y="1796"/>
              <a:ext cx="108" cy="50"/>
            </a:xfrm>
            <a:custGeom>
              <a:avLst/>
              <a:gdLst>
                <a:gd name="T0" fmla="*/ 349 w 373"/>
                <a:gd name="T1" fmla="*/ 156 h 156"/>
                <a:gd name="T2" fmla="*/ 0 w 373"/>
                <a:gd name="T3" fmla="*/ 23 h 156"/>
                <a:gd name="T4" fmla="*/ 373 w 373"/>
                <a:gd name="T5" fmla="*/ 0 h 156"/>
                <a:gd name="T6" fmla="*/ 349 w 373"/>
                <a:gd name="T7" fmla="*/ 156 h 156"/>
              </a:gdLst>
              <a:ahLst/>
              <a:cxnLst>
                <a:cxn ang="0">
                  <a:pos x="T0" y="T1"/>
                </a:cxn>
                <a:cxn ang="0">
                  <a:pos x="T2" y="T3"/>
                </a:cxn>
                <a:cxn ang="0">
                  <a:pos x="T4" y="T5"/>
                </a:cxn>
                <a:cxn ang="0">
                  <a:pos x="T6" y="T7"/>
                </a:cxn>
              </a:cxnLst>
              <a:rect l="0" t="0" r="r" b="b"/>
              <a:pathLst>
                <a:path w="373" h="156">
                  <a:moveTo>
                    <a:pt x="349" y="156"/>
                  </a:moveTo>
                  <a:lnTo>
                    <a:pt x="0" y="23"/>
                  </a:lnTo>
                  <a:lnTo>
                    <a:pt x="373" y="0"/>
                  </a:lnTo>
                  <a:lnTo>
                    <a:pt x="349" y="156"/>
                  </a:lnTo>
                  <a:close/>
                </a:path>
              </a:pathLst>
            </a:custGeom>
            <a:solidFill>
              <a:srgbClr val="DADA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6381" name="Freeform 237"/>
            <p:cNvSpPr>
              <a:spLocks/>
            </p:cNvSpPr>
            <p:nvPr/>
          </p:nvSpPr>
          <p:spPr bwMode="auto">
            <a:xfrm>
              <a:off x="4752" y="2214"/>
              <a:ext cx="116" cy="111"/>
            </a:xfrm>
            <a:custGeom>
              <a:avLst/>
              <a:gdLst>
                <a:gd name="T0" fmla="*/ 398 w 398"/>
                <a:gd name="T1" fmla="*/ 338 h 338"/>
                <a:gd name="T2" fmla="*/ 0 w 398"/>
                <a:gd name="T3" fmla="*/ 35 h 338"/>
                <a:gd name="T4" fmla="*/ 363 w 398"/>
                <a:gd name="T5" fmla="*/ 0 h 338"/>
                <a:gd name="T6" fmla="*/ 398 w 398"/>
                <a:gd name="T7" fmla="*/ 97 h 338"/>
                <a:gd name="T8" fmla="*/ 398 w 398"/>
                <a:gd name="T9" fmla="*/ 338 h 338"/>
              </a:gdLst>
              <a:ahLst/>
              <a:cxnLst>
                <a:cxn ang="0">
                  <a:pos x="T0" y="T1"/>
                </a:cxn>
                <a:cxn ang="0">
                  <a:pos x="T2" y="T3"/>
                </a:cxn>
                <a:cxn ang="0">
                  <a:pos x="T4" y="T5"/>
                </a:cxn>
                <a:cxn ang="0">
                  <a:pos x="T6" y="T7"/>
                </a:cxn>
                <a:cxn ang="0">
                  <a:pos x="T8" y="T9"/>
                </a:cxn>
              </a:cxnLst>
              <a:rect l="0" t="0" r="r" b="b"/>
              <a:pathLst>
                <a:path w="398" h="338">
                  <a:moveTo>
                    <a:pt x="398" y="338"/>
                  </a:moveTo>
                  <a:lnTo>
                    <a:pt x="0" y="35"/>
                  </a:lnTo>
                  <a:lnTo>
                    <a:pt x="363" y="0"/>
                  </a:lnTo>
                  <a:lnTo>
                    <a:pt x="398" y="97"/>
                  </a:lnTo>
                  <a:lnTo>
                    <a:pt x="398" y="338"/>
                  </a:lnTo>
                  <a:close/>
                </a:path>
              </a:pathLst>
            </a:custGeom>
            <a:solidFill>
              <a:srgbClr val="DADA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grpSp>
          <p:nvGrpSpPr>
            <p:cNvPr id="6382" name="Group 238"/>
            <p:cNvGrpSpPr>
              <a:grpSpLocks/>
            </p:cNvGrpSpPr>
            <p:nvPr/>
          </p:nvGrpSpPr>
          <p:grpSpPr bwMode="auto">
            <a:xfrm>
              <a:off x="4535" y="1490"/>
              <a:ext cx="1112" cy="1352"/>
              <a:chOff x="3851" y="1329"/>
              <a:chExt cx="1908" cy="2060"/>
            </a:xfrm>
          </p:grpSpPr>
          <p:sp>
            <p:nvSpPr>
              <p:cNvPr id="6383" name="Freeform 239"/>
              <p:cNvSpPr>
                <a:spLocks/>
              </p:cNvSpPr>
              <p:nvPr/>
            </p:nvSpPr>
            <p:spPr bwMode="auto">
              <a:xfrm>
                <a:off x="3851" y="1329"/>
                <a:ext cx="1908" cy="2060"/>
              </a:xfrm>
              <a:custGeom>
                <a:avLst/>
                <a:gdLst>
                  <a:gd name="T0" fmla="*/ 1541 w 3817"/>
                  <a:gd name="T1" fmla="*/ 0 h 4120"/>
                  <a:gd name="T2" fmla="*/ 1879 w 3817"/>
                  <a:gd name="T3" fmla="*/ 205 h 4120"/>
                  <a:gd name="T4" fmla="*/ 2505 w 3817"/>
                  <a:gd name="T5" fmla="*/ 518 h 4120"/>
                  <a:gd name="T6" fmla="*/ 1794 w 3817"/>
                  <a:gd name="T7" fmla="*/ 230 h 4120"/>
                  <a:gd name="T8" fmla="*/ 1060 w 3817"/>
                  <a:gd name="T9" fmla="*/ 182 h 4120"/>
                  <a:gd name="T10" fmla="*/ 229 w 3817"/>
                  <a:gd name="T11" fmla="*/ 350 h 4120"/>
                  <a:gd name="T12" fmla="*/ 2337 w 3817"/>
                  <a:gd name="T13" fmla="*/ 1266 h 4120"/>
                  <a:gd name="T14" fmla="*/ 2975 w 3817"/>
                  <a:gd name="T15" fmla="*/ 1121 h 4120"/>
                  <a:gd name="T16" fmla="*/ 3419 w 3817"/>
                  <a:gd name="T17" fmla="*/ 1001 h 4120"/>
                  <a:gd name="T18" fmla="*/ 2565 w 3817"/>
                  <a:gd name="T19" fmla="*/ 1314 h 4120"/>
                  <a:gd name="T20" fmla="*/ 2360 w 3817"/>
                  <a:gd name="T21" fmla="*/ 1398 h 4120"/>
                  <a:gd name="T22" fmla="*/ 2300 w 3817"/>
                  <a:gd name="T23" fmla="*/ 3891 h 4120"/>
                  <a:gd name="T24" fmla="*/ 2277 w 3817"/>
                  <a:gd name="T25" fmla="*/ 3361 h 4120"/>
                  <a:gd name="T26" fmla="*/ 2312 w 3817"/>
                  <a:gd name="T27" fmla="*/ 2060 h 4120"/>
                  <a:gd name="T28" fmla="*/ 2229 w 3817"/>
                  <a:gd name="T29" fmla="*/ 1289 h 4120"/>
                  <a:gd name="T30" fmla="*/ 1011 w 3817"/>
                  <a:gd name="T31" fmla="*/ 760 h 4120"/>
                  <a:gd name="T32" fmla="*/ 157 w 3817"/>
                  <a:gd name="T33" fmla="*/ 387 h 4120"/>
                  <a:gd name="T34" fmla="*/ 205 w 3817"/>
                  <a:gd name="T35" fmla="*/ 1144 h 4120"/>
                  <a:gd name="T36" fmla="*/ 169 w 3817"/>
                  <a:gd name="T37" fmla="*/ 2157 h 4120"/>
                  <a:gd name="T38" fmla="*/ 373 w 3817"/>
                  <a:gd name="T39" fmla="*/ 2567 h 4120"/>
                  <a:gd name="T40" fmla="*/ 1181 w 3817"/>
                  <a:gd name="T41" fmla="*/ 3108 h 4120"/>
                  <a:gd name="T42" fmla="*/ 1867 w 3817"/>
                  <a:gd name="T43" fmla="*/ 3674 h 4120"/>
                  <a:gd name="T44" fmla="*/ 2625 w 3817"/>
                  <a:gd name="T45" fmla="*/ 3819 h 4120"/>
                  <a:gd name="T46" fmla="*/ 3661 w 3817"/>
                  <a:gd name="T47" fmla="*/ 3398 h 4120"/>
                  <a:gd name="T48" fmla="*/ 3553 w 3817"/>
                  <a:gd name="T49" fmla="*/ 2000 h 4120"/>
                  <a:gd name="T50" fmla="*/ 3456 w 3817"/>
                  <a:gd name="T51" fmla="*/ 1109 h 4120"/>
                  <a:gd name="T52" fmla="*/ 1518 w 3817"/>
                  <a:gd name="T53" fmla="*/ 315 h 4120"/>
                  <a:gd name="T54" fmla="*/ 3601 w 3817"/>
                  <a:gd name="T55" fmla="*/ 893 h 4120"/>
                  <a:gd name="T56" fmla="*/ 3553 w 3817"/>
                  <a:gd name="T57" fmla="*/ 1349 h 4120"/>
                  <a:gd name="T58" fmla="*/ 3817 w 3817"/>
                  <a:gd name="T59" fmla="*/ 3458 h 4120"/>
                  <a:gd name="T60" fmla="*/ 3732 w 3817"/>
                  <a:gd name="T61" fmla="*/ 3446 h 4120"/>
                  <a:gd name="T62" fmla="*/ 2240 w 3817"/>
                  <a:gd name="T63" fmla="*/ 4120 h 4120"/>
                  <a:gd name="T64" fmla="*/ 1939 w 3817"/>
                  <a:gd name="T65" fmla="*/ 3806 h 4120"/>
                  <a:gd name="T66" fmla="*/ 1398 w 3817"/>
                  <a:gd name="T67" fmla="*/ 3324 h 4120"/>
                  <a:gd name="T68" fmla="*/ 843 w 3817"/>
                  <a:gd name="T69" fmla="*/ 2951 h 4120"/>
                  <a:gd name="T70" fmla="*/ 145 w 3817"/>
                  <a:gd name="T71" fmla="*/ 2493 h 4120"/>
                  <a:gd name="T72" fmla="*/ 12 w 3817"/>
                  <a:gd name="T73" fmla="*/ 2325 h 4120"/>
                  <a:gd name="T74" fmla="*/ 120 w 3817"/>
                  <a:gd name="T75" fmla="*/ 1494 h 4120"/>
                  <a:gd name="T76" fmla="*/ 85 w 3817"/>
                  <a:gd name="T77" fmla="*/ 387 h 4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17" h="4120">
                    <a:moveTo>
                      <a:pt x="145" y="315"/>
                    </a:moveTo>
                    <a:lnTo>
                      <a:pt x="1541" y="0"/>
                    </a:lnTo>
                    <a:lnTo>
                      <a:pt x="1637" y="0"/>
                    </a:lnTo>
                    <a:lnTo>
                      <a:pt x="1879" y="205"/>
                    </a:lnTo>
                    <a:lnTo>
                      <a:pt x="2240" y="350"/>
                    </a:lnTo>
                    <a:lnTo>
                      <a:pt x="2505" y="518"/>
                    </a:lnTo>
                    <a:lnTo>
                      <a:pt x="2072" y="350"/>
                    </a:lnTo>
                    <a:lnTo>
                      <a:pt x="1794" y="230"/>
                    </a:lnTo>
                    <a:lnTo>
                      <a:pt x="1529" y="97"/>
                    </a:lnTo>
                    <a:lnTo>
                      <a:pt x="1060" y="182"/>
                    </a:lnTo>
                    <a:lnTo>
                      <a:pt x="567" y="290"/>
                    </a:lnTo>
                    <a:lnTo>
                      <a:pt x="229" y="350"/>
                    </a:lnTo>
                    <a:lnTo>
                      <a:pt x="1120" y="748"/>
                    </a:lnTo>
                    <a:lnTo>
                      <a:pt x="2337" y="1266"/>
                    </a:lnTo>
                    <a:lnTo>
                      <a:pt x="2493" y="1254"/>
                    </a:lnTo>
                    <a:lnTo>
                      <a:pt x="2975" y="1121"/>
                    </a:lnTo>
                    <a:lnTo>
                      <a:pt x="3468" y="916"/>
                    </a:lnTo>
                    <a:lnTo>
                      <a:pt x="3419" y="1001"/>
                    </a:lnTo>
                    <a:lnTo>
                      <a:pt x="3095" y="1133"/>
                    </a:lnTo>
                    <a:lnTo>
                      <a:pt x="2565" y="1314"/>
                    </a:lnTo>
                    <a:lnTo>
                      <a:pt x="2457" y="1411"/>
                    </a:lnTo>
                    <a:lnTo>
                      <a:pt x="2360" y="1398"/>
                    </a:lnTo>
                    <a:lnTo>
                      <a:pt x="2372" y="2602"/>
                    </a:lnTo>
                    <a:lnTo>
                      <a:pt x="2300" y="3891"/>
                    </a:lnTo>
                    <a:lnTo>
                      <a:pt x="2252" y="3950"/>
                    </a:lnTo>
                    <a:lnTo>
                      <a:pt x="2277" y="3361"/>
                    </a:lnTo>
                    <a:lnTo>
                      <a:pt x="2300" y="2758"/>
                    </a:lnTo>
                    <a:lnTo>
                      <a:pt x="2312" y="2060"/>
                    </a:lnTo>
                    <a:lnTo>
                      <a:pt x="2289" y="1363"/>
                    </a:lnTo>
                    <a:lnTo>
                      <a:pt x="2229" y="1289"/>
                    </a:lnTo>
                    <a:lnTo>
                      <a:pt x="1614" y="1013"/>
                    </a:lnTo>
                    <a:lnTo>
                      <a:pt x="1011" y="760"/>
                    </a:lnTo>
                    <a:lnTo>
                      <a:pt x="493" y="543"/>
                    </a:lnTo>
                    <a:lnTo>
                      <a:pt x="157" y="387"/>
                    </a:lnTo>
                    <a:lnTo>
                      <a:pt x="205" y="675"/>
                    </a:lnTo>
                    <a:lnTo>
                      <a:pt x="205" y="1144"/>
                    </a:lnTo>
                    <a:lnTo>
                      <a:pt x="205" y="1662"/>
                    </a:lnTo>
                    <a:lnTo>
                      <a:pt x="169" y="2157"/>
                    </a:lnTo>
                    <a:lnTo>
                      <a:pt x="109" y="2397"/>
                    </a:lnTo>
                    <a:lnTo>
                      <a:pt x="373" y="2567"/>
                    </a:lnTo>
                    <a:lnTo>
                      <a:pt x="806" y="2843"/>
                    </a:lnTo>
                    <a:lnTo>
                      <a:pt x="1181" y="3108"/>
                    </a:lnTo>
                    <a:lnTo>
                      <a:pt x="1566" y="3398"/>
                    </a:lnTo>
                    <a:lnTo>
                      <a:pt x="1867" y="3674"/>
                    </a:lnTo>
                    <a:lnTo>
                      <a:pt x="2204" y="3987"/>
                    </a:lnTo>
                    <a:lnTo>
                      <a:pt x="2625" y="3819"/>
                    </a:lnTo>
                    <a:lnTo>
                      <a:pt x="3168" y="3602"/>
                    </a:lnTo>
                    <a:lnTo>
                      <a:pt x="3661" y="3398"/>
                    </a:lnTo>
                    <a:lnTo>
                      <a:pt x="3732" y="3361"/>
                    </a:lnTo>
                    <a:lnTo>
                      <a:pt x="3553" y="2000"/>
                    </a:lnTo>
                    <a:lnTo>
                      <a:pt x="3481" y="1519"/>
                    </a:lnTo>
                    <a:lnTo>
                      <a:pt x="3456" y="1109"/>
                    </a:lnTo>
                    <a:lnTo>
                      <a:pt x="3468" y="916"/>
                    </a:lnTo>
                    <a:lnTo>
                      <a:pt x="1518" y="315"/>
                    </a:lnTo>
                    <a:lnTo>
                      <a:pt x="1589" y="290"/>
                    </a:lnTo>
                    <a:lnTo>
                      <a:pt x="3601" y="893"/>
                    </a:lnTo>
                    <a:lnTo>
                      <a:pt x="3553" y="1025"/>
                    </a:lnTo>
                    <a:lnTo>
                      <a:pt x="3553" y="1349"/>
                    </a:lnTo>
                    <a:lnTo>
                      <a:pt x="3613" y="1952"/>
                    </a:lnTo>
                    <a:lnTo>
                      <a:pt x="3817" y="3458"/>
                    </a:lnTo>
                    <a:lnTo>
                      <a:pt x="3757" y="3469"/>
                    </a:lnTo>
                    <a:lnTo>
                      <a:pt x="3732" y="3446"/>
                    </a:lnTo>
                    <a:lnTo>
                      <a:pt x="2312" y="3999"/>
                    </a:lnTo>
                    <a:lnTo>
                      <a:pt x="2240" y="4120"/>
                    </a:lnTo>
                    <a:lnTo>
                      <a:pt x="2180" y="4095"/>
                    </a:lnTo>
                    <a:lnTo>
                      <a:pt x="1939" y="3806"/>
                    </a:lnTo>
                    <a:lnTo>
                      <a:pt x="1651" y="3529"/>
                    </a:lnTo>
                    <a:lnTo>
                      <a:pt x="1398" y="3324"/>
                    </a:lnTo>
                    <a:lnTo>
                      <a:pt x="1120" y="3119"/>
                    </a:lnTo>
                    <a:lnTo>
                      <a:pt x="843" y="2951"/>
                    </a:lnTo>
                    <a:lnTo>
                      <a:pt x="507" y="2746"/>
                    </a:lnTo>
                    <a:lnTo>
                      <a:pt x="145" y="2493"/>
                    </a:lnTo>
                    <a:lnTo>
                      <a:pt x="0" y="2433"/>
                    </a:lnTo>
                    <a:lnTo>
                      <a:pt x="12" y="2325"/>
                    </a:lnTo>
                    <a:lnTo>
                      <a:pt x="85" y="2049"/>
                    </a:lnTo>
                    <a:lnTo>
                      <a:pt x="120" y="1494"/>
                    </a:lnTo>
                    <a:lnTo>
                      <a:pt x="120" y="941"/>
                    </a:lnTo>
                    <a:lnTo>
                      <a:pt x="85" y="387"/>
                    </a:lnTo>
                    <a:lnTo>
                      <a:pt x="145" y="3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6384" name="Freeform 240"/>
              <p:cNvSpPr>
                <a:spLocks/>
              </p:cNvSpPr>
              <p:nvPr/>
            </p:nvSpPr>
            <p:spPr bwMode="auto">
              <a:xfrm>
                <a:off x="4128" y="1600"/>
                <a:ext cx="48" cy="1126"/>
              </a:xfrm>
              <a:custGeom>
                <a:avLst/>
                <a:gdLst>
                  <a:gd name="T0" fmla="*/ 0 w 97"/>
                  <a:gd name="T1" fmla="*/ 2158 h 2253"/>
                  <a:gd name="T2" fmla="*/ 20 w 97"/>
                  <a:gd name="T3" fmla="*/ 0 h 2253"/>
                  <a:gd name="T4" fmla="*/ 97 w 97"/>
                  <a:gd name="T5" fmla="*/ 36 h 2253"/>
                  <a:gd name="T6" fmla="*/ 97 w 97"/>
                  <a:gd name="T7" fmla="*/ 2253 h 2253"/>
                  <a:gd name="T8" fmla="*/ 0 w 97"/>
                  <a:gd name="T9" fmla="*/ 2158 h 2253"/>
                </a:gdLst>
                <a:ahLst/>
                <a:cxnLst>
                  <a:cxn ang="0">
                    <a:pos x="T0" y="T1"/>
                  </a:cxn>
                  <a:cxn ang="0">
                    <a:pos x="T2" y="T3"/>
                  </a:cxn>
                  <a:cxn ang="0">
                    <a:pos x="T4" y="T5"/>
                  </a:cxn>
                  <a:cxn ang="0">
                    <a:pos x="T6" y="T7"/>
                  </a:cxn>
                  <a:cxn ang="0">
                    <a:pos x="T8" y="T9"/>
                  </a:cxn>
                </a:cxnLst>
                <a:rect l="0" t="0" r="r" b="b"/>
                <a:pathLst>
                  <a:path w="97" h="2253">
                    <a:moveTo>
                      <a:pt x="0" y="2158"/>
                    </a:moveTo>
                    <a:lnTo>
                      <a:pt x="20" y="0"/>
                    </a:lnTo>
                    <a:lnTo>
                      <a:pt x="97" y="36"/>
                    </a:lnTo>
                    <a:lnTo>
                      <a:pt x="97" y="2253"/>
                    </a:lnTo>
                    <a:lnTo>
                      <a:pt x="0" y="21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6385" name="Freeform 241"/>
              <p:cNvSpPr>
                <a:spLocks/>
              </p:cNvSpPr>
              <p:nvPr/>
            </p:nvSpPr>
            <p:spPr bwMode="auto">
              <a:xfrm>
                <a:off x="4369" y="1716"/>
                <a:ext cx="78" cy="1179"/>
              </a:xfrm>
              <a:custGeom>
                <a:avLst/>
                <a:gdLst>
                  <a:gd name="T0" fmla="*/ 109 w 157"/>
                  <a:gd name="T1" fmla="*/ 2360 h 2360"/>
                  <a:gd name="T2" fmla="*/ 97 w 157"/>
                  <a:gd name="T3" fmla="*/ 1612 h 2360"/>
                  <a:gd name="T4" fmla="*/ 37 w 157"/>
                  <a:gd name="T5" fmla="*/ 926 h 2360"/>
                  <a:gd name="T6" fmla="*/ 0 w 157"/>
                  <a:gd name="T7" fmla="*/ 445 h 2360"/>
                  <a:gd name="T8" fmla="*/ 24 w 157"/>
                  <a:gd name="T9" fmla="*/ 0 h 2360"/>
                  <a:gd name="T10" fmla="*/ 85 w 157"/>
                  <a:gd name="T11" fmla="*/ 12 h 2360"/>
                  <a:gd name="T12" fmla="*/ 49 w 157"/>
                  <a:gd name="T13" fmla="*/ 252 h 2360"/>
                  <a:gd name="T14" fmla="*/ 49 w 157"/>
                  <a:gd name="T15" fmla="*/ 433 h 2360"/>
                  <a:gd name="T16" fmla="*/ 85 w 157"/>
                  <a:gd name="T17" fmla="*/ 938 h 2360"/>
                  <a:gd name="T18" fmla="*/ 145 w 157"/>
                  <a:gd name="T19" fmla="*/ 1469 h 2360"/>
                  <a:gd name="T20" fmla="*/ 157 w 157"/>
                  <a:gd name="T21" fmla="*/ 2033 h 2360"/>
                  <a:gd name="T22" fmla="*/ 109 w 157"/>
                  <a:gd name="T23" fmla="*/ 2360 h 2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7" h="2360">
                    <a:moveTo>
                      <a:pt x="109" y="2360"/>
                    </a:moveTo>
                    <a:lnTo>
                      <a:pt x="97" y="1612"/>
                    </a:lnTo>
                    <a:lnTo>
                      <a:pt x="37" y="926"/>
                    </a:lnTo>
                    <a:lnTo>
                      <a:pt x="0" y="445"/>
                    </a:lnTo>
                    <a:lnTo>
                      <a:pt x="24" y="0"/>
                    </a:lnTo>
                    <a:lnTo>
                      <a:pt x="85" y="12"/>
                    </a:lnTo>
                    <a:lnTo>
                      <a:pt x="49" y="252"/>
                    </a:lnTo>
                    <a:lnTo>
                      <a:pt x="49" y="433"/>
                    </a:lnTo>
                    <a:lnTo>
                      <a:pt x="85" y="938"/>
                    </a:lnTo>
                    <a:lnTo>
                      <a:pt x="145" y="1469"/>
                    </a:lnTo>
                    <a:lnTo>
                      <a:pt x="157" y="2033"/>
                    </a:lnTo>
                    <a:lnTo>
                      <a:pt x="109" y="23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6386" name="Freeform 242"/>
              <p:cNvSpPr>
                <a:spLocks/>
              </p:cNvSpPr>
              <p:nvPr/>
            </p:nvSpPr>
            <p:spPr bwMode="auto">
              <a:xfrm>
                <a:off x="4622" y="1811"/>
                <a:ext cx="78" cy="1289"/>
              </a:xfrm>
              <a:custGeom>
                <a:avLst/>
                <a:gdLst>
                  <a:gd name="T0" fmla="*/ 0 w 156"/>
                  <a:gd name="T1" fmla="*/ 0 h 2577"/>
                  <a:gd name="T2" fmla="*/ 0 w 156"/>
                  <a:gd name="T3" fmla="*/ 241 h 2577"/>
                  <a:gd name="T4" fmla="*/ 84 w 156"/>
                  <a:gd name="T5" fmla="*/ 637 h 2577"/>
                  <a:gd name="T6" fmla="*/ 96 w 156"/>
                  <a:gd name="T7" fmla="*/ 1107 h 2577"/>
                  <a:gd name="T8" fmla="*/ 71 w 156"/>
                  <a:gd name="T9" fmla="*/ 1710 h 2577"/>
                  <a:gd name="T10" fmla="*/ 48 w 156"/>
                  <a:gd name="T11" fmla="*/ 2493 h 2577"/>
                  <a:gd name="T12" fmla="*/ 96 w 156"/>
                  <a:gd name="T13" fmla="*/ 2577 h 2577"/>
                  <a:gd name="T14" fmla="*/ 133 w 156"/>
                  <a:gd name="T15" fmla="*/ 1721 h 2577"/>
                  <a:gd name="T16" fmla="*/ 156 w 156"/>
                  <a:gd name="T17" fmla="*/ 1084 h 2577"/>
                  <a:gd name="T18" fmla="*/ 133 w 156"/>
                  <a:gd name="T19" fmla="*/ 674 h 2577"/>
                  <a:gd name="T20" fmla="*/ 96 w 156"/>
                  <a:gd name="T21" fmla="*/ 398 h 2577"/>
                  <a:gd name="T22" fmla="*/ 0 w 156"/>
                  <a:gd name="T23" fmla="*/ 0 h 2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6" h="2577">
                    <a:moveTo>
                      <a:pt x="0" y="0"/>
                    </a:moveTo>
                    <a:lnTo>
                      <a:pt x="0" y="241"/>
                    </a:lnTo>
                    <a:lnTo>
                      <a:pt x="84" y="637"/>
                    </a:lnTo>
                    <a:lnTo>
                      <a:pt x="96" y="1107"/>
                    </a:lnTo>
                    <a:lnTo>
                      <a:pt x="71" y="1710"/>
                    </a:lnTo>
                    <a:lnTo>
                      <a:pt x="48" y="2493"/>
                    </a:lnTo>
                    <a:lnTo>
                      <a:pt x="96" y="2577"/>
                    </a:lnTo>
                    <a:lnTo>
                      <a:pt x="133" y="1721"/>
                    </a:lnTo>
                    <a:lnTo>
                      <a:pt x="156" y="1084"/>
                    </a:lnTo>
                    <a:lnTo>
                      <a:pt x="133" y="674"/>
                    </a:lnTo>
                    <a:lnTo>
                      <a:pt x="96" y="398"/>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6387" name="Freeform 243"/>
              <p:cNvSpPr>
                <a:spLocks/>
              </p:cNvSpPr>
              <p:nvPr/>
            </p:nvSpPr>
            <p:spPr bwMode="auto">
              <a:xfrm>
                <a:off x="3922" y="1721"/>
                <a:ext cx="1240" cy="681"/>
              </a:xfrm>
              <a:custGeom>
                <a:avLst/>
                <a:gdLst>
                  <a:gd name="T0" fmla="*/ 25 w 2479"/>
                  <a:gd name="T1" fmla="*/ 0 h 1360"/>
                  <a:gd name="T2" fmla="*/ 531 w 2479"/>
                  <a:gd name="T3" fmla="*/ 251 h 1360"/>
                  <a:gd name="T4" fmla="*/ 952 w 2479"/>
                  <a:gd name="T5" fmla="*/ 433 h 1360"/>
                  <a:gd name="T6" fmla="*/ 1553 w 2479"/>
                  <a:gd name="T7" fmla="*/ 757 h 1360"/>
                  <a:gd name="T8" fmla="*/ 1950 w 2479"/>
                  <a:gd name="T9" fmla="*/ 999 h 1360"/>
                  <a:gd name="T10" fmla="*/ 2479 w 2479"/>
                  <a:gd name="T11" fmla="*/ 1360 h 1360"/>
                  <a:gd name="T12" fmla="*/ 2131 w 2479"/>
                  <a:gd name="T13" fmla="*/ 1179 h 1360"/>
                  <a:gd name="T14" fmla="*/ 1505 w 2479"/>
                  <a:gd name="T15" fmla="*/ 806 h 1360"/>
                  <a:gd name="T16" fmla="*/ 1095 w 2479"/>
                  <a:gd name="T17" fmla="*/ 578 h 1360"/>
                  <a:gd name="T18" fmla="*/ 591 w 2479"/>
                  <a:gd name="T19" fmla="*/ 324 h 1360"/>
                  <a:gd name="T20" fmla="*/ 0 w 2479"/>
                  <a:gd name="T21" fmla="*/ 71 h 1360"/>
                  <a:gd name="T22" fmla="*/ 25 w 2479"/>
                  <a:gd name="T23" fmla="*/ 0 h 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79" h="1360">
                    <a:moveTo>
                      <a:pt x="25" y="0"/>
                    </a:moveTo>
                    <a:lnTo>
                      <a:pt x="531" y="251"/>
                    </a:lnTo>
                    <a:lnTo>
                      <a:pt x="952" y="433"/>
                    </a:lnTo>
                    <a:lnTo>
                      <a:pt x="1553" y="757"/>
                    </a:lnTo>
                    <a:lnTo>
                      <a:pt x="1950" y="999"/>
                    </a:lnTo>
                    <a:lnTo>
                      <a:pt x="2479" y="1360"/>
                    </a:lnTo>
                    <a:lnTo>
                      <a:pt x="2131" y="1179"/>
                    </a:lnTo>
                    <a:lnTo>
                      <a:pt x="1505" y="806"/>
                    </a:lnTo>
                    <a:lnTo>
                      <a:pt x="1095" y="578"/>
                    </a:lnTo>
                    <a:lnTo>
                      <a:pt x="591" y="324"/>
                    </a:lnTo>
                    <a:lnTo>
                      <a:pt x="0" y="71"/>
                    </a:lnTo>
                    <a:lnTo>
                      <a:pt x="2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6388" name="Freeform 244"/>
              <p:cNvSpPr>
                <a:spLocks/>
              </p:cNvSpPr>
              <p:nvPr/>
            </p:nvSpPr>
            <p:spPr bwMode="auto">
              <a:xfrm>
                <a:off x="3851" y="1823"/>
                <a:ext cx="1174" cy="855"/>
              </a:xfrm>
              <a:custGeom>
                <a:avLst/>
                <a:gdLst>
                  <a:gd name="T0" fmla="*/ 0 w 2349"/>
                  <a:gd name="T1" fmla="*/ 0 h 1710"/>
                  <a:gd name="T2" fmla="*/ 337 w 2349"/>
                  <a:gd name="T3" fmla="*/ 193 h 1710"/>
                  <a:gd name="T4" fmla="*/ 795 w 2349"/>
                  <a:gd name="T5" fmla="*/ 471 h 1710"/>
                  <a:gd name="T6" fmla="*/ 1264 w 2349"/>
                  <a:gd name="T7" fmla="*/ 808 h 1710"/>
                  <a:gd name="T8" fmla="*/ 1686 w 2349"/>
                  <a:gd name="T9" fmla="*/ 1132 h 1710"/>
                  <a:gd name="T10" fmla="*/ 2337 w 2349"/>
                  <a:gd name="T11" fmla="*/ 1650 h 1710"/>
                  <a:gd name="T12" fmla="*/ 2349 w 2349"/>
                  <a:gd name="T13" fmla="*/ 1710 h 1710"/>
                  <a:gd name="T14" fmla="*/ 1554 w 2349"/>
                  <a:gd name="T15" fmla="*/ 1097 h 1710"/>
                  <a:gd name="T16" fmla="*/ 1000 w 2349"/>
                  <a:gd name="T17" fmla="*/ 688 h 1710"/>
                  <a:gd name="T18" fmla="*/ 578 w 2349"/>
                  <a:gd name="T19" fmla="*/ 410 h 1710"/>
                  <a:gd name="T20" fmla="*/ 157 w 2349"/>
                  <a:gd name="T21" fmla="*/ 158 h 1710"/>
                  <a:gd name="T22" fmla="*/ 0 w 2349"/>
                  <a:gd name="T23" fmla="*/ 0 h 1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49" h="1710">
                    <a:moveTo>
                      <a:pt x="0" y="0"/>
                    </a:moveTo>
                    <a:lnTo>
                      <a:pt x="337" y="193"/>
                    </a:lnTo>
                    <a:lnTo>
                      <a:pt x="795" y="471"/>
                    </a:lnTo>
                    <a:lnTo>
                      <a:pt x="1264" y="808"/>
                    </a:lnTo>
                    <a:lnTo>
                      <a:pt x="1686" y="1132"/>
                    </a:lnTo>
                    <a:lnTo>
                      <a:pt x="2337" y="1650"/>
                    </a:lnTo>
                    <a:lnTo>
                      <a:pt x="2349" y="1710"/>
                    </a:lnTo>
                    <a:lnTo>
                      <a:pt x="1554" y="1097"/>
                    </a:lnTo>
                    <a:lnTo>
                      <a:pt x="1000" y="688"/>
                    </a:lnTo>
                    <a:lnTo>
                      <a:pt x="578" y="410"/>
                    </a:lnTo>
                    <a:lnTo>
                      <a:pt x="157" y="158"/>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6389" name="Freeform 245"/>
              <p:cNvSpPr>
                <a:spLocks/>
              </p:cNvSpPr>
              <p:nvPr/>
            </p:nvSpPr>
            <p:spPr bwMode="auto">
              <a:xfrm>
                <a:off x="3941" y="2077"/>
                <a:ext cx="1102" cy="897"/>
              </a:xfrm>
              <a:custGeom>
                <a:avLst/>
                <a:gdLst>
                  <a:gd name="T0" fmla="*/ 0 w 2203"/>
                  <a:gd name="T1" fmla="*/ 0 h 1793"/>
                  <a:gd name="T2" fmla="*/ 385 w 2203"/>
                  <a:gd name="T3" fmla="*/ 203 h 1793"/>
                  <a:gd name="T4" fmla="*/ 661 w 2203"/>
                  <a:gd name="T5" fmla="*/ 419 h 1793"/>
                  <a:gd name="T6" fmla="*/ 951 w 2203"/>
                  <a:gd name="T7" fmla="*/ 638 h 1793"/>
                  <a:gd name="T8" fmla="*/ 1359 w 2203"/>
                  <a:gd name="T9" fmla="*/ 997 h 1793"/>
                  <a:gd name="T10" fmla="*/ 1794 w 2203"/>
                  <a:gd name="T11" fmla="*/ 1395 h 1793"/>
                  <a:gd name="T12" fmla="*/ 2203 w 2203"/>
                  <a:gd name="T13" fmla="*/ 1793 h 1793"/>
                  <a:gd name="T14" fmla="*/ 1577 w 2203"/>
                  <a:gd name="T15" fmla="*/ 1275 h 1793"/>
                  <a:gd name="T16" fmla="*/ 1202 w 2203"/>
                  <a:gd name="T17" fmla="*/ 926 h 1793"/>
                  <a:gd name="T18" fmla="*/ 746 w 2203"/>
                  <a:gd name="T19" fmla="*/ 553 h 1793"/>
                  <a:gd name="T20" fmla="*/ 251 w 2203"/>
                  <a:gd name="T21" fmla="*/ 191 h 1793"/>
                  <a:gd name="T22" fmla="*/ 0 w 2203"/>
                  <a:gd name="T23" fmla="*/ 0 h 1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03" h="1793">
                    <a:moveTo>
                      <a:pt x="0" y="0"/>
                    </a:moveTo>
                    <a:lnTo>
                      <a:pt x="385" y="203"/>
                    </a:lnTo>
                    <a:lnTo>
                      <a:pt x="661" y="419"/>
                    </a:lnTo>
                    <a:lnTo>
                      <a:pt x="951" y="638"/>
                    </a:lnTo>
                    <a:lnTo>
                      <a:pt x="1359" y="997"/>
                    </a:lnTo>
                    <a:lnTo>
                      <a:pt x="1794" y="1395"/>
                    </a:lnTo>
                    <a:lnTo>
                      <a:pt x="2203" y="1793"/>
                    </a:lnTo>
                    <a:lnTo>
                      <a:pt x="1577" y="1275"/>
                    </a:lnTo>
                    <a:lnTo>
                      <a:pt x="1202" y="926"/>
                    </a:lnTo>
                    <a:lnTo>
                      <a:pt x="746" y="553"/>
                    </a:lnTo>
                    <a:lnTo>
                      <a:pt x="251" y="19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6390" name="Freeform 246"/>
              <p:cNvSpPr>
                <a:spLocks/>
              </p:cNvSpPr>
              <p:nvPr/>
            </p:nvSpPr>
            <p:spPr bwMode="auto">
              <a:xfrm>
                <a:off x="3935" y="2293"/>
                <a:ext cx="1060" cy="958"/>
              </a:xfrm>
              <a:custGeom>
                <a:avLst/>
                <a:gdLst>
                  <a:gd name="T0" fmla="*/ 0 w 2120"/>
                  <a:gd name="T1" fmla="*/ 0 h 1915"/>
                  <a:gd name="T2" fmla="*/ 408 w 2120"/>
                  <a:gd name="T3" fmla="*/ 290 h 1915"/>
                  <a:gd name="T4" fmla="*/ 806 w 2120"/>
                  <a:gd name="T5" fmla="*/ 614 h 1915"/>
                  <a:gd name="T6" fmla="*/ 1179 w 2120"/>
                  <a:gd name="T7" fmla="*/ 927 h 1915"/>
                  <a:gd name="T8" fmla="*/ 1662 w 2120"/>
                  <a:gd name="T9" fmla="*/ 1397 h 1915"/>
                  <a:gd name="T10" fmla="*/ 2106 w 2120"/>
                  <a:gd name="T11" fmla="*/ 1855 h 1915"/>
                  <a:gd name="T12" fmla="*/ 2120 w 2120"/>
                  <a:gd name="T13" fmla="*/ 1915 h 1915"/>
                  <a:gd name="T14" fmla="*/ 1613 w 2120"/>
                  <a:gd name="T15" fmla="*/ 1434 h 1915"/>
                  <a:gd name="T16" fmla="*/ 1275 w 2120"/>
                  <a:gd name="T17" fmla="*/ 1096 h 1915"/>
                  <a:gd name="T18" fmla="*/ 939 w 2120"/>
                  <a:gd name="T19" fmla="*/ 794 h 1915"/>
                  <a:gd name="T20" fmla="*/ 601 w 2120"/>
                  <a:gd name="T21" fmla="*/ 518 h 1915"/>
                  <a:gd name="T22" fmla="*/ 276 w 2120"/>
                  <a:gd name="T23" fmla="*/ 265 h 1915"/>
                  <a:gd name="T24" fmla="*/ 0 w 2120"/>
                  <a:gd name="T25" fmla="*/ 0 h 1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20" h="1915">
                    <a:moveTo>
                      <a:pt x="0" y="0"/>
                    </a:moveTo>
                    <a:lnTo>
                      <a:pt x="408" y="290"/>
                    </a:lnTo>
                    <a:lnTo>
                      <a:pt x="806" y="614"/>
                    </a:lnTo>
                    <a:lnTo>
                      <a:pt x="1179" y="927"/>
                    </a:lnTo>
                    <a:lnTo>
                      <a:pt x="1662" y="1397"/>
                    </a:lnTo>
                    <a:lnTo>
                      <a:pt x="2106" y="1855"/>
                    </a:lnTo>
                    <a:lnTo>
                      <a:pt x="2120" y="1915"/>
                    </a:lnTo>
                    <a:lnTo>
                      <a:pt x="1613" y="1434"/>
                    </a:lnTo>
                    <a:lnTo>
                      <a:pt x="1275" y="1096"/>
                    </a:lnTo>
                    <a:lnTo>
                      <a:pt x="939" y="794"/>
                    </a:lnTo>
                    <a:lnTo>
                      <a:pt x="601" y="518"/>
                    </a:lnTo>
                    <a:lnTo>
                      <a:pt x="276" y="26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grpSp>
        <p:graphicFrame>
          <p:nvGraphicFramePr>
            <p:cNvPr id="6391" name="Object 247"/>
            <p:cNvGraphicFramePr>
              <a:graphicFrameLocks noChangeAspect="1"/>
            </p:cNvGraphicFramePr>
            <p:nvPr/>
          </p:nvGraphicFramePr>
          <p:xfrm>
            <a:off x="1942" y="1326"/>
            <a:ext cx="816" cy="1174"/>
          </p:xfrm>
          <a:graphic>
            <a:graphicData uri="http://schemas.openxmlformats.org/presentationml/2006/ole">
              <mc:AlternateContent xmlns:mc="http://schemas.openxmlformats.org/markup-compatibility/2006">
                <mc:Choice xmlns:v="urn:schemas-microsoft-com:vml" Requires="v">
                  <p:oleObj spid="_x0000_s1035" name="Clip" r:id="rId4" imgW="2353680" imgH="3396960" progId="MS_ClipArt_Gallery.2">
                    <p:embed/>
                  </p:oleObj>
                </mc:Choice>
                <mc:Fallback>
                  <p:oleObj name="Clip" r:id="rId4" imgW="2353680" imgH="33969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42" y="1326"/>
                          <a:ext cx="816" cy="11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392" name="Text Box 248"/>
            <p:cNvSpPr txBox="1">
              <a:spLocks noChangeArrowheads="1"/>
            </p:cNvSpPr>
            <p:nvPr/>
          </p:nvSpPr>
          <p:spPr bwMode="auto">
            <a:xfrm>
              <a:off x="832" y="706"/>
              <a:ext cx="240" cy="2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lnSpc>
                  <a:spcPct val="150000"/>
                </a:lnSpc>
              </a:pPr>
              <a:r>
                <a:rPr lang="hu-HU" sz="2000" b="1"/>
                <a:t>K</a:t>
              </a:r>
              <a:endParaRPr lang="nl-NL" sz="2000" b="1"/>
            </a:p>
            <a:p>
              <a:pPr algn="ctr" eaLnBrk="0" hangingPunct="0">
                <a:lnSpc>
                  <a:spcPct val="150000"/>
                </a:lnSpc>
              </a:pPr>
              <a:r>
                <a:rPr lang="hu-HU" sz="2000" b="1"/>
                <a:t>Ö</a:t>
              </a:r>
              <a:endParaRPr lang="nl-NL" sz="2000" b="1"/>
            </a:p>
            <a:p>
              <a:pPr algn="ctr" eaLnBrk="0" hangingPunct="0">
                <a:lnSpc>
                  <a:spcPct val="150000"/>
                </a:lnSpc>
              </a:pPr>
              <a:r>
                <a:rPr lang="nl-NL" sz="2000" b="1"/>
                <a:t>R</a:t>
              </a:r>
            </a:p>
            <a:p>
              <a:pPr algn="ctr" eaLnBrk="0" hangingPunct="0">
                <a:lnSpc>
                  <a:spcPct val="150000"/>
                </a:lnSpc>
              </a:pPr>
              <a:r>
                <a:rPr lang="hu-HU" sz="2000" b="1"/>
                <a:t>N</a:t>
              </a:r>
              <a:endParaRPr lang="nl-NL" sz="2000" b="1"/>
            </a:p>
            <a:p>
              <a:pPr algn="ctr" eaLnBrk="0" hangingPunct="0">
                <a:lnSpc>
                  <a:spcPct val="150000"/>
                </a:lnSpc>
              </a:pPr>
              <a:r>
                <a:rPr lang="hu-HU" sz="2000" b="1"/>
                <a:t>Y</a:t>
              </a:r>
              <a:endParaRPr lang="nl-NL" sz="2000" b="1"/>
            </a:p>
            <a:p>
              <a:pPr algn="ctr" eaLnBrk="0" hangingPunct="0">
                <a:lnSpc>
                  <a:spcPct val="150000"/>
                </a:lnSpc>
              </a:pPr>
              <a:r>
                <a:rPr lang="hu-HU" sz="2000" b="1"/>
                <a:t>E</a:t>
              </a:r>
              <a:endParaRPr lang="nl-NL" sz="2000" b="1"/>
            </a:p>
            <a:p>
              <a:pPr algn="ctr" eaLnBrk="0" hangingPunct="0">
                <a:lnSpc>
                  <a:spcPct val="150000"/>
                </a:lnSpc>
              </a:pPr>
              <a:r>
                <a:rPr lang="hu-HU" sz="2000" b="1"/>
                <a:t>Z</a:t>
              </a:r>
              <a:endParaRPr lang="nl-NL" sz="2000" b="1"/>
            </a:p>
            <a:p>
              <a:pPr algn="ctr" eaLnBrk="0" hangingPunct="0">
                <a:lnSpc>
                  <a:spcPct val="150000"/>
                </a:lnSpc>
              </a:pPr>
              <a:r>
                <a:rPr lang="hu-HU" sz="2000" b="1"/>
                <a:t>E</a:t>
              </a:r>
            </a:p>
            <a:p>
              <a:pPr algn="ctr" eaLnBrk="0" hangingPunct="0">
                <a:lnSpc>
                  <a:spcPct val="150000"/>
                </a:lnSpc>
              </a:pPr>
              <a:r>
                <a:rPr lang="hu-HU" sz="2000" b="1"/>
                <a:t>T</a:t>
              </a:r>
              <a:endParaRPr lang="nl-NL" sz="2000" b="1"/>
            </a:p>
            <a:p>
              <a:pPr algn="ctr" eaLnBrk="0" hangingPunct="0">
                <a:lnSpc>
                  <a:spcPct val="150000"/>
                </a:lnSpc>
              </a:pPr>
              <a:endParaRPr lang="nl-NL" sz="2000" b="1"/>
            </a:p>
          </p:txBody>
        </p:sp>
        <p:sp>
          <p:nvSpPr>
            <p:cNvPr id="6393" name="AutoShape 249"/>
            <p:cNvSpPr>
              <a:spLocks noChangeArrowheads="1"/>
            </p:cNvSpPr>
            <p:nvPr/>
          </p:nvSpPr>
          <p:spPr bwMode="auto">
            <a:xfrm>
              <a:off x="1077" y="1778"/>
              <a:ext cx="528" cy="261"/>
            </a:xfrm>
            <a:prstGeom prst="rightArrow">
              <a:avLst>
                <a:gd name="adj1" fmla="val 50000"/>
                <a:gd name="adj2" fmla="val 50575"/>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hu-HU" sz="1400" b="1"/>
                <a:t>HALLÁS</a:t>
              </a:r>
              <a:endParaRPr lang="nl-NL" sz="1400" b="1"/>
            </a:p>
          </p:txBody>
        </p:sp>
        <p:sp>
          <p:nvSpPr>
            <p:cNvPr id="6394" name="Text Box 250"/>
            <p:cNvSpPr txBox="1">
              <a:spLocks noChangeArrowheads="1"/>
            </p:cNvSpPr>
            <p:nvPr/>
          </p:nvSpPr>
          <p:spPr bwMode="auto">
            <a:xfrm>
              <a:off x="4659" y="999"/>
              <a:ext cx="735" cy="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hu-HU" sz="1600" b="1"/>
                <a:t>HOSSZÚ </a:t>
              </a:r>
            </a:p>
            <a:p>
              <a:pPr eaLnBrk="0" hangingPunct="0"/>
              <a:r>
                <a:rPr lang="hu-HU" sz="1600" b="1"/>
                <a:t>TÁVÚ</a:t>
              </a:r>
              <a:endParaRPr lang="nl-NL" sz="1600" b="1"/>
            </a:p>
            <a:p>
              <a:pPr eaLnBrk="0" hangingPunct="0"/>
              <a:r>
                <a:rPr lang="nl-NL" sz="1600" b="1"/>
                <a:t>MEM</a:t>
              </a:r>
              <a:r>
                <a:rPr lang="hu-HU" sz="1600" b="1"/>
                <a:t>ÓRIA</a:t>
              </a:r>
              <a:endParaRPr lang="nl-NL" sz="1600" b="1"/>
            </a:p>
          </p:txBody>
        </p:sp>
        <p:sp>
          <p:nvSpPr>
            <p:cNvPr id="6395" name="Text Box 251"/>
            <p:cNvSpPr txBox="1">
              <a:spLocks noChangeArrowheads="1"/>
            </p:cNvSpPr>
            <p:nvPr/>
          </p:nvSpPr>
          <p:spPr bwMode="auto">
            <a:xfrm>
              <a:off x="3342" y="1490"/>
              <a:ext cx="634"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hu-HU" sz="1600" b="1"/>
                <a:t>MUNKA-</a:t>
              </a:r>
            </a:p>
            <a:p>
              <a:pPr eaLnBrk="0" hangingPunct="0"/>
              <a:r>
                <a:rPr lang="hu-HU" sz="1600" b="1"/>
                <a:t>ASZTAL</a:t>
              </a:r>
              <a:endParaRPr lang="nl-NL" sz="1600" b="1"/>
            </a:p>
          </p:txBody>
        </p:sp>
        <p:grpSp>
          <p:nvGrpSpPr>
            <p:cNvPr id="6396" name="Group 252"/>
            <p:cNvGrpSpPr>
              <a:grpSpLocks/>
            </p:cNvGrpSpPr>
            <p:nvPr/>
          </p:nvGrpSpPr>
          <p:grpSpPr bwMode="auto">
            <a:xfrm>
              <a:off x="3136" y="1860"/>
              <a:ext cx="1235" cy="493"/>
              <a:chOff x="2832" y="2064"/>
              <a:chExt cx="1440" cy="576"/>
            </a:xfrm>
          </p:grpSpPr>
          <p:grpSp>
            <p:nvGrpSpPr>
              <p:cNvPr id="6397" name="Group 253"/>
              <p:cNvGrpSpPr>
                <a:grpSpLocks/>
              </p:cNvGrpSpPr>
              <p:nvPr/>
            </p:nvGrpSpPr>
            <p:grpSpPr bwMode="auto">
              <a:xfrm>
                <a:off x="2899" y="2280"/>
                <a:ext cx="101" cy="360"/>
                <a:chOff x="4254" y="3567"/>
                <a:chExt cx="151" cy="223"/>
              </a:xfrm>
            </p:grpSpPr>
            <p:sp>
              <p:nvSpPr>
                <p:cNvPr id="6398" name="Freeform 254"/>
                <p:cNvSpPr>
                  <a:spLocks/>
                </p:cNvSpPr>
                <p:nvPr/>
              </p:nvSpPr>
              <p:spPr bwMode="auto">
                <a:xfrm>
                  <a:off x="4366" y="3598"/>
                  <a:ext cx="39" cy="192"/>
                </a:xfrm>
                <a:custGeom>
                  <a:avLst/>
                  <a:gdLst>
                    <a:gd name="T0" fmla="*/ 0 w 39"/>
                    <a:gd name="T1" fmla="*/ 192 h 192"/>
                    <a:gd name="T2" fmla="*/ 0 w 39"/>
                    <a:gd name="T3" fmla="*/ 24 h 192"/>
                    <a:gd name="T4" fmla="*/ 39 w 39"/>
                    <a:gd name="T5" fmla="*/ 0 h 192"/>
                    <a:gd name="T6" fmla="*/ 39 w 39"/>
                    <a:gd name="T7" fmla="*/ 154 h 192"/>
                    <a:gd name="T8" fmla="*/ 0 w 39"/>
                    <a:gd name="T9" fmla="*/ 192 h 192"/>
                  </a:gdLst>
                  <a:ahLst/>
                  <a:cxnLst>
                    <a:cxn ang="0">
                      <a:pos x="T0" y="T1"/>
                    </a:cxn>
                    <a:cxn ang="0">
                      <a:pos x="T2" y="T3"/>
                    </a:cxn>
                    <a:cxn ang="0">
                      <a:pos x="T4" y="T5"/>
                    </a:cxn>
                    <a:cxn ang="0">
                      <a:pos x="T6" y="T7"/>
                    </a:cxn>
                    <a:cxn ang="0">
                      <a:pos x="T8" y="T9"/>
                    </a:cxn>
                  </a:cxnLst>
                  <a:rect l="0" t="0" r="r" b="b"/>
                  <a:pathLst>
                    <a:path w="39" h="192">
                      <a:moveTo>
                        <a:pt x="0" y="192"/>
                      </a:moveTo>
                      <a:lnTo>
                        <a:pt x="0" y="24"/>
                      </a:lnTo>
                      <a:lnTo>
                        <a:pt x="39" y="0"/>
                      </a:lnTo>
                      <a:lnTo>
                        <a:pt x="39" y="154"/>
                      </a:lnTo>
                      <a:lnTo>
                        <a:pt x="0" y="192"/>
                      </a:lnTo>
                      <a:close/>
                    </a:path>
                  </a:pathLst>
                </a:custGeom>
                <a:solidFill>
                  <a:srgbClr val="201000"/>
                </a:solidFill>
                <a:ln w="12700">
                  <a:solidFill>
                    <a:srgbClr val="000000"/>
                  </a:solidFill>
                  <a:prstDash val="solid"/>
                  <a:round/>
                  <a:headEnd/>
                  <a:tailEnd/>
                </a:ln>
              </p:spPr>
              <p:txBody>
                <a:bodyPr/>
                <a:lstStyle/>
                <a:p>
                  <a:endParaRPr lang="hu-HU"/>
                </a:p>
              </p:txBody>
            </p:sp>
            <p:sp>
              <p:nvSpPr>
                <p:cNvPr id="6399" name="Rectangle 255"/>
                <p:cNvSpPr>
                  <a:spLocks noChangeArrowheads="1"/>
                </p:cNvSpPr>
                <p:nvPr/>
              </p:nvSpPr>
              <p:spPr bwMode="auto">
                <a:xfrm>
                  <a:off x="4254" y="3567"/>
                  <a:ext cx="110" cy="221"/>
                </a:xfrm>
                <a:prstGeom prst="rect">
                  <a:avLst/>
                </a:prstGeom>
                <a:solidFill>
                  <a:srgbClr val="402000"/>
                </a:solidFill>
                <a:ln w="12700">
                  <a:solidFill>
                    <a:srgbClr val="000000"/>
                  </a:solidFill>
                  <a:miter lim="800000"/>
                  <a:headEnd/>
                  <a:tailEnd/>
                </a:ln>
              </p:spPr>
              <p:txBody>
                <a:bodyPr/>
                <a:lstStyle/>
                <a:p>
                  <a:endParaRPr lang="hu-HU"/>
                </a:p>
              </p:txBody>
            </p:sp>
          </p:grpSp>
          <p:grpSp>
            <p:nvGrpSpPr>
              <p:cNvPr id="6400" name="Group 256"/>
              <p:cNvGrpSpPr>
                <a:grpSpLocks/>
              </p:cNvGrpSpPr>
              <p:nvPr/>
            </p:nvGrpSpPr>
            <p:grpSpPr bwMode="auto">
              <a:xfrm>
                <a:off x="3067" y="2100"/>
                <a:ext cx="85" cy="359"/>
                <a:chOff x="4254" y="3567"/>
                <a:chExt cx="151" cy="223"/>
              </a:xfrm>
            </p:grpSpPr>
            <p:sp>
              <p:nvSpPr>
                <p:cNvPr id="6401" name="Freeform 257"/>
                <p:cNvSpPr>
                  <a:spLocks/>
                </p:cNvSpPr>
                <p:nvPr/>
              </p:nvSpPr>
              <p:spPr bwMode="auto">
                <a:xfrm>
                  <a:off x="4366" y="3598"/>
                  <a:ext cx="39" cy="192"/>
                </a:xfrm>
                <a:custGeom>
                  <a:avLst/>
                  <a:gdLst>
                    <a:gd name="T0" fmla="*/ 0 w 39"/>
                    <a:gd name="T1" fmla="*/ 192 h 192"/>
                    <a:gd name="T2" fmla="*/ 0 w 39"/>
                    <a:gd name="T3" fmla="*/ 24 h 192"/>
                    <a:gd name="T4" fmla="*/ 39 w 39"/>
                    <a:gd name="T5" fmla="*/ 0 h 192"/>
                    <a:gd name="T6" fmla="*/ 39 w 39"/>
                    <a:gd name="T7" fmla="*/ 154 h 192"/>
                    <a:gd name="T8" fmla="*/ 0 w 39"/>
                    <a:gd name="T9" fmla="*/ 192 h 192"/>
                  </a:gdLst>
                  <a:ahLst/>
                  <a:cxnLst>
                    <a:cxn ang="0">
                      <a:pos x="T0" y="T1"/>
                    </a:cxn>
                    <a:cxn ang="0">
                      <a:pos x="T2" y="T3"/>
                    </a:cxn>
                    <a:cxn ang="0">
                      <a:pos x="T4" y="T5"/>
                    </a:cxn>
                    <a:cxn ang="0">
                      <a:pos x="T6" y="T7"/>
                    </a:cxn>
                    <a:cxn ang="0">
                      <a:pos x="T8" y="T9"/>
                    </a:cxn>
                  </a:cxnLst>
                  <a:rect l="0" t="0" r="r" b="b"/>
                  <a:pathLst>
                    <a:path w="39" h="192">
                      <a:moveTo>
                        <a:pt x="0" y="192"/>
                      </a:moveTo>
                      <a:lnTo>
                        <a:pt x="0" y="24"/>
                      </a:lnTo>
                      <a:lnTo>
                        <a:pt x="39" y="0"/>
                      </a:lnTo>
                      <a:lnTo>
                        <a:pt x="39" y="154"/>
                      </a:lnTo>
                      <a:lnTo>
                        <a:pt x="0" y="192"/>
                      </a:lnTo>
                      <a:close/>
                    </a:path>
                  </a:pathLst>
                </a:custGeom>
                <a:solidFill>
                  <a:srgbClr val="201000"/>
                </a:solidFill>
                <a:ln w="12700">
                  <a:solidFill>
                    <a:srgbClr val="000000"/>
                  </a:solidFill>
                  <a:prstDash val="solid"/>
                  <a:round/>
                  <a:headEnd/>
                  <a:tailEnd/>
                </a:ln>
              </p:spPr>
              <p:txBody>
                <a:bodyPr/>
                <a:lstStyle/>
                <a:p>
                  <a:endParaRPr lang="hu-HU"/>
                </a:p>
              </p:txBody>
            </p:sp>
            <p:sp>
              <p:nvSpPr>
                <p:cNvPr id="6402" name="Rectangle 258"/>
                <p:cNvSpPr>
                  <a:spLocks noChangeArrowheads="1"/>
                </p:cNvSpPr>
                <p:nvPr/>
              </p:nvSpPr>
              <p:spPr bwMode="auto">
                <a:xfrm>
                  <a:off x="4254" y="3567"/>
                  <a:ext cx="110" cy="221"/>
                </a:xfrm>
                <a:prstGeom prst="rect">
                  <a:avLst/>
                </a:prstGeom>
                <a:solidFill>
                  <a:srgbClr val="402000"/>
                </a:solidFill>
                <a:ln w="12700">
                  <a:solidFill>
                    <a:srgbClr val="000000"/>
                  </a:solidFill>
                  <a:miter lim="800000"/>
                  <a:headEnd/>
                  <a:tailEnd/>
                </a:ln>
              </p:spPr>
              <p:txBody>
                <a:bodyPr/>
                <a:lstStyle/>
                <a:p>
                  <a:endParaRPr lang="hu-HU"/>
                </a:p>
              </p:txBody>
            </p:sp>
          </p:grpSp>
          <p:grpSp>
            <p:nvGrpSpPr>
              <p:cNvPr id="6403" name="Group 259"/>
              <p:cNvGrpSpPr>
                <a:grpSpLocks/>
              </p:cNvGrpSpPr>
              <p:nvPr/>
            </p:nvGrpSpPr>
            <p:grpSpPr bwMode="auto">
              <a:xfrm>
                <a:off x="4175" y="2064"/>
                <a:ext cx="84" cy="359"/>
                <a:chOff x="4254" y="3567"/>
                <a:chExt cx="151" cy="223"/>
              </a:xfrm>
            </p:grpSpPr>
            <p:sp>
              <p:nvSpPr>
                <p:cNvPr id="6404" name="Freeform 260"/>
                <p:cNvSpPr>
                  <a:spLocks/>
                </p:cNvSpPr>
                <p:nvPr/>
              </p:nvSpPr>
              <p:spPr bwMode="auto">
                <a:xfrm>
                  <a:off x="4366" y="3598"/>
                  <a:ext cx="39" cy="192"/>
                </a:xfrm>
                <a:custGeom>
                  <a:avLst/>
                  <a:gdLst>
                    <a:gd name="T0" fmla="*/ 0 w 39"/>
                    <a:gd name="T1" fmla="*/ 192 h 192"/>
                    <a:gd name="T2" fmla="*/ 0 w 39"/>
                    <a:gd name="T3" fmla="*/ 24 h 192"/>
                    <a:gd name="T4" fmla="*/ 39 w 39"/>
                    <a:gd name="T5" fmla="*/ 0 h 192"/>
                    <a:gd name="T6" fmla="*/ 39 w 39"/>
                    <a:gd name="T7" fmla="*/ 154 h 192"/>
                    <a:gd name="T8" fmla="*/ 0 w 39"/>
                    <a:gd name="T9" fmla="*/ 192 h 192"/>
                  </a:gdLst>
                  <a:ahLst/>
                  <a:cxnLst>
                    <a:cxn ang="0">
                      <a:pos x="T0" y="T1"/>
                    </a:cxn>
                    <a:cxn ang="0">
                      <a:pos x="T2" y="T3"/>
                    </a:cxn>
                    <a:cxn ang="0">
                      <a:pos x="T4" y="T5"/>
                    </a:cxn>
                    <a:cxn ang="0">
                      <a:pos x="T6" y="T7"/>
                    </a:cxn>
                    <a:cxn ang="0">
                      <a:pos x="T8" y="T9"/>
                    </a:cxn>
                  </a:cxnLst>
                  <a:rect l="0" t="0" r="r" b="b"/>
                  <a:pathLst>
                    <a:path w="39" h="192">
                      <a:moveTo>
                        <a:pt x="0" y="192"/>
                      </a:moveTo>
                      <a:lnTo>
                        <a:pt x="0" y="24"/>
                      </a:lnTo>
                      <a:lnTo>
                        <a:pt x="39" y="0"/>
                      </a:lnTo>
                      <a:lnTo>
                        <a:pt x="39" y="154"/>
                      </a:lnTo>
                      <a:lnTo>
                        <a:pt x="0" y="192"/>
                      </a:lnTo>
                      <a:close/>
                    </a:path>
                  </a:pathLst>
                </a:custGeom>
                <a:solidFill>
                  <a:srgbClr val="201000"/>
                </a:solidFill>
                <a:ln w="12700">
                  <a:solidFill>
                    <a:srgbClr val="000000"/>
                  </a:solidFill>
                  <a:prstDash val="solid"/>
                  <a:round/>
                  <a:headEnd/>
                  <a:tailEnd/>
                </a:ln>
              </p:spPr>
              <p:txBody>
                <a:bodyPr/>
                <a:lstStyle/>
                <a:p>
                  <a:endParaRPr lang="hu-HU"/>
                </a:p>
              </p:txBody>
            </p:sp>
            <p:sp>
              <p:nvSpPr>
                <p:cNvPr id="6405" name="Rectangle 261"/>
                <p:cNvSpPr>
                  <a:spLocks noChangeArrowheads="1"/>
                </p:cNvSpPr>
                <p:nvPr/>
              </p:nvSpPr>
              <p:spPr bwMode="auto">
                <a:xfrm>
                  <a:off x="4254" y="3567"/>
                  <a:ext cx="110" cy="221"/>
                </a:xfrm>
                <a:prstGeom prst="rect">
                  <a:avLst/>
                </a:prstGeom>
                <a:solidFill>
                  <a:srgbClr val="402000"/>
                </a:solidFill>
                <a:ln w="12700">
                  <a:solidFill>
                    <a:srgbClr val="000000"/>
                  </a:solidFill>
                  <a:miter lim="800000"/>
                  <a:headEnd/>
                  <a:tailEnd/>
                </a:ln>
              </p:spPr>
              <p:txBody>
                <a:bodyPr/>
                <a:lstStyle/>
                <a:p>
                  <a:endParaRPr lang="hu-HU"/>
                </a:p>
              </p:txBody>
            </p:sp>
          </p:grpSp>
          <p:grpSp>
            <p:nvGrpSpPr>
              <p:cNvPr id="6406" name="Group 262"/>
              <p:cNvGrpSpPr>
                <a:grpSpLocks/>
              </p:cNvGrpSpPr>
              <p:nvPr/>
            </p:nvGrpSpPr>
            <p:grpSpPr bwMode="auto">
              <a:xfrm>
                <a:off x="2832" y="2064"/>
                <a:ext cx="1440" cy="540"/>
                <a:chOff x="1440" y="480"/>
                <a:chExt cx="2059" cy="720"/>
              </a:xfrm>
            </p:grpSpPr>
            <p:grpSp>
              <p:nvGrpSpPr>
                <p:cNvPr id="6407" name="Group 263"/>
                <p:cNvGrpSpPr>
                  <a:grpSpLocks/>
                </p:cNvGrpSpPr>
                <p:nvPr/>
              </p:nvGrpSpPr>
              <p:grpSpPr bwMode="auto">
                <a:xfrm>
                  <a:off x="3120" y="720"/>
                  <a:ext cx="144" cy="480"/>
                  <a:chOff x="4254" y="3567"/>
                  <a:chExt cx="151" cy="223"/>
                </a:xfrm>
              </p:grpSpPr>
              <p:sp>
                <p:nvSpPr>
                  <p:cNvPr id="6408" name="Freeform 264"/>
                  <p:cNvSpPr>
                    <a:spLocks/>
                  </p:cNvSpPr>
                  <p:nvPr/>
                </p:nvSpPr>
                <p:spPr bwMode="auto">
                  <a:xfrm>
                    <a:off x="4366" y="3598"/>
                    <a:ext cx="39" cy="192"/>
                  </a:xfrm>
                  <a:custGeom>
                    <a:avLst/>
                    <a:gdLst>
                      <a:gd name="T0" fmla="*/ 0 w 39"/>
                      <a:gd name="T1" fmla="*/ 192 h 192"/>
                      <a:gd name="T2" fmla="*/ 0 w 39"/>
                      <a:gd name="T3" fmla="*/ 24 h 192"/>
                      <a:gd name="T4" fmla="*/ 39 w 39"/>
                      <a:gd name="T5" fmla="*/ 0 h 192"/>
                      <a:gd name="T6" fmla="*/ 39 w 39"/>
                      <a:gd name="T7" fmla="*/ 154 h 192"/>
                      <a:gd name="T8" fmla="*/ 0 w 39"/>
                      <a:gd name="T9" fmla="*/ 192 h 192"/>
                    </a:gdLst>
                    <a:ahLst/>
                    <a:cxnLst>
                      <a:cxn ang="0">
                        <a:pos x="T0" y="T1"/>
                      </a:cxn>
                      <a:cxn ang="0">
                        <a:pos x="T2" y="T3"/>
                      </a:cxn>
                      <a:cxn ang="0">
                        <a:pos x="T4" y="T5"/>
                      </a:cxn>
                      <a:cxn ang="0">
                        <a:pos x="T6" y="T7"/>
                      </a:cxn>
                      <a:cxn ang="0">
                        <a:pos x="T8" y="T9"/>
                      </a:cxn>
                    </a:cxnLst>
                    <a:rect l="0" t="0" r="r" b="b"/>
                    <a:pathLst>
                      <a:path w="39" h="192">
                        <a:moveTo>
                          <a:pt x="0" y="192"/>
                        </a:moveTo>
                        <a:lnTo>
                          <a:pt x="0" y="24"/>
                        </a:lnTo>
                        <a:lnTo>
                          <a:pt x="39" y="0"/>
                        </a:lnTo>
                        <a:lnTo>
                          <a:pt x="39" y="154"/>
                        </a:lnTo>
                        <a:lnTo>
                          <a:pt x="0" y="192"/>
                        </a:lnTo>
                        <a:close/>
                      </a:path>
                    </a:pathLst>
                  </a:custGeom>
                  <a:solidFill>
                    <a:srgbClr val="201000"/>
                  </a:solidFill>
                  <a:ln w="12700">
                    <a:solidFill>
                      <a:srgbClr val="000000"/>
                    </a:solidFill>
                    <a:prstDash val="solid"/>
                    <a:round/>
                    <a:headEnd/>
                    <a:tailEnd/>
                  </a:ln>
                </p:spPr>
                <p:txBody>
                  <a:bodyPr/>
                  <a:lstStyle/>
                  <a:p>
                    <a:endParaRPr lang="hu-HU"/>
                  </a:p>
                </p:txBody>
              </p:sp>
              <p:sp>
                <p:nvSpPr>
                  <p:cNvPr id="6409" name="Rectangle 265"/>
                  <p:cNvSpPr>
                    <a:spLocks noChangeArrowheads="1"/>
                  </p:cNvSpPr>
                  <p:nvPr/>
                </p:nvSpPr>
                <p:spPr bwMode="auto">
                  <a:xfrm>
                    <a:off x="4254" y="3567"/>
                    <a:ext cx="110" cy="221"/>
                  </a:xfrm>
                  <a:prstGeom prst="rect">
                    <a:avLst/>
                  </a:prstGeom>
                  <a:solidFill>
                    <a:srgbClr val="402000"/>
                  </a:solidFill>
                  <a:ln w="12700">
                    <a:solidFill>
                      <a:srgbClr val="000000"/>
                    </a:solidFill>
                    <a:miter lim="800000"/>
                    <a:headEnd/>
                    <a:tailEnd/>
                  </a:ln>
                </p:spPr>
                <p:txBody>
                  <a:bodyPr/>
                  <a:lstStyle/>
                  <a:p>
                    <a:endParaRPr lang="hu-HU"/>
                  </a:p>
                </p:txBody>
              </p:sp>
            </p:grpSp>
            <p:grpSp>
              <p:nvGrpSpPr>
                <p:cNvPr id="6410" name="Group 266"/>
                <p:cNvGrpSpPr>
                  <a:grpSpLocks/>
                </p:cNvGrpSpPr>
                <p:nvPr/>
              </p:nvGrpSpPr>
              <p:grpSpPr bwMode="auto">
                <a:xfrm>
                  <a:off x="1440" y="480"/>
                  <a:ext cx="2059" cy="381"/>
                  <a:chOff x="2021" y="2287"/>
                  <a:chExt cx="2950" cy="598"/>
                </a:xfrm>
              </p:grpSpPr>
              <p:sp>
                <p:nvSpPr>
                  <p:cNvPr id="6411" name="Freeform 267"/>
                  <p:cNvSpPr>
                    <a:spLocks/>
                  </p:cNvSpPr>
                  <p:nvPr/>
                </p:nvSpPr>
                <p:spPr bwMode="auto">
                  <a:xfrm>
                    <a:off x="2021" y="2287"/>
                    <a:ext cx="2948" cy="503"/>
                  </a:xfrm>
                  <a:custGeom>
                    <a:avLst/>
                    <a:gdLst>
                      <a:gd name="T0" fmla="*/ 479 w 2948"/>
                      <a:gd name="T1" fmla="*/ 0 h 503"/>
                      <a:gd name="T2" fmla="*/ 2948 w 2948"/>
                      <a:gd name="T3" fmla="*/ 0 h 503"/>
                      <a:gd name="T4" fmla="*/ 2649 w 2948"/>
                      <a:gd name="T5" fmla="*/ 503 h 503"/>
                      <a:gd name="T6" fmla="*/ 0 w 2948"/>
                      <a:gd name="T7" fmla="*/ 503 h 503"/>
                      <a:gd name="T8" fmla="*/ 479 w 2948"/>
                      <a:gd name="T9" fmla="*/ 0 h 503"/>
                    </a:gdLst>
                    <a:ahLst/>
                    <a:cxnLst>
                      <a:cxn ang="0">
                        <a:pos x="T0" y="T1"/>
                      </a:cxn>
                      <a:cxn ang="0">
                        <a:pos x="T2" y="T3"/>
                      </a:cxn>
                      <a:cxn ang="0">
                        <a:pos x="T4" y="T5"/>
                      </a:cxn>
                      <a:cxn ang="0">
                        <a:pos x="T6" y="T7"/>
                      </a:cxn>
                      <a:cxn ang="0">
                        <a:pos x="T8" y="T9"/>
                      </a:cxn>
                    </a:cxnLst>
                    <a:rect l="0" t="0" r="r" b="b"/>
                    <a:pathLst>
                      <a:path w="2948" h="503">
                        <a:moveTo>
                          <a:pt x="479" y="0"/>
                        </a:moveTo>
                        <a:lnTo>
                          <a:pt x="2948" y="0"/>
                        </a:lnTo>
                        <a:lnTo>
                          <a:pt x="2649" y="503"/>
                        </a:lnTo>
                        <a:lnTo>
                          <a:pt x="0" y="503"/>
                        </a:lnTo>
                        <a:lnTo>
                          <a:pt x="479" y="0"/>
                        </a:lnTo>
                        <a:close/>
                      </a:path>
                    </a:pathLst>
                  </a:custGeom>
                  <a:solidFill>
                    <a:srgbClr val="804000"/>
                  </a:solidFill>
                  <a:ln w="12700">
                    <a:solidFill>
                      <a:srgbClr val="000000"/>
                    </a:solidFill>
                    <a:prstDash val="solid"/>
                    <a:round/>
                    <a:headEnd/>
                    <a:tailEnd/>
                  </a:ln>
                </p:spPr>
                <p:txBody>
                  <a:bodyPr/>
                  <a:lstStyle/>
                  <a:p>
                    <a:endParaRPr lang="hu-HU"/>
                  </a:p>
                </p:txBody>
              </p:sp>
              <p:sp>
                <p:nvSpPr>
                  <p:cNvPr id="6412" name="Rectangle 268"/>
                  <p:cNvSpPr>
                    <a:spLocks noChangeArrowheads="1"/>
                  </p:cNvSpPr>
                  <p:nvPr/>
                </p:nvSpPr>
                <p:spPr bwMode="auto">
                  <a:xfrm>
                    <a:off x="2022" y="2791"/>
                    <a:ext cx="2647" cy="94"/>
                  </a:xfrm>
                  <a:prstGeom prst="rect">
                    <a:avLst/>
                  </a:prstGeom>
                  <a:solidFill>
                    <a:srgbClr val="603000"/>
                  </a:solidFill>
                  <a:ln w="12700">
                    <a:solidFill>
                      <a:srgbClr val="000000"/>
                    </a:solidFill>
                    <a:miter lim="800000"/>
                    <a:headEnd/>
                    <a:tailEnd/>
                  </a:ln>
                </p:spPr>
                <p:txBody>
                  <a:bodyPr/>
                  <a:lstStyle/>
                  <a:p>
                    <a:endParaRPr lang="hu-HU"/>
                  </a:p>
                </p:txBody>
              </p:sp>
              <p:sp>
                <p:nvSpPr>
                  <p:cNvPr id="6413" name="Freeform 269"/>
                  <p:cNvSpPr>
                    <a:spLocks/>
                  </p:cNvSpPr>
                  <p:nvPr/>
                </p:nvSpPr>
                <p:spPr bwMode="auto">
                  <a:xfrm>
                    <a:off x="4672" y="2288"/>
                    <a:ext cx="299" cy="597"/>
                  </a:xfrm>
                  <a:custGeom>
                    <a:avLst/>
                    <a:gdLst>
                      <a:gd name="T0" fmla="*/ 0 w 299"/>
                      <a:gd name="T1" fmla="*/ 597 h 597"/>
                      <a:gd name="T2" fmla="*/ 0 w 299"/>
                      <a:gd name="T3" fmla="*/ 502 h 597"/>
                      <a:gd name="T4" fmla="*/ 299 w 299"/>
                      <a:gd name="T5" fmla="*/ 0 h 597"/>
                      <a:gd name="T6" fmla="*/ 298 w 299"/>
                      <a:gd name="T7" fmla="*/ 79 h 597"/>
                      <a:gd name="T8" fmla="*/ 0 w 299"/>
                      <a:gd name="T9" fmla="*/ 597 h 597"/>
                    </a:gdLst>
                    <a:ahLst/>
                    <a:cxnLst>
                      <a:cxn ang="0">
                        <a:pos x="T0" y="T1"/>
                      </a:cxn>
                      <a:cxn ang="0">
                        <a:pos x="T2" y="T3"/>
                      </a:cxn>
                      <a:cxn ang="0">
                        <a:pos x="T4" y="T5"/>
                      </a:cxn>
                      <a:cxn ang="0">
                        <a:pos x="T6" y="T7"/>
                      </a:cxn>
                      <a:cxn ang="0">
                        <a:pos x="T8" y="T9"/>
                      </a:cxn>
                    </a:cxnLst>
                    <a:rect l="0" t="0" r="r" b="b"/>
                    <a:pathLst>
                      <a:path w="299" h="597">
                        <a:moveTo>
                          <a:pt x="0" y="597"/>
                        </a:moveTo>
                        <a:lnTo>
                          <a:pt x="0" y="502"/>
                        </a:lnTo>
                        <a:lnTo>
                          <a:pt x="299" y="0"/>
                        </a:lnTo>
                        <a:lnTo>
                          <a:pt x="298" y="79"/>
                        </a:lnTo>
                        <a:lnTo>
                          <a:pt x="0" y="597"/>
                        </a:lnTo>
                        <a:close/>
                      </a:path>
                    </a:pathLst>
                  </a:custGeom>
                  <a:solidFill>
                    <a:srgbClr val="402000"/>
                  </a:solidFill>
                  <a:ln w="12700">
                    <a:solidFill>
                      <a:srgbClr val="000000"/>
                    </a:solidFill>
                    <a:prstDash val="solid"/>
                    <a:round/>
                    <a:headEnd/>
                    <a:tailEnd/>
                  </a:ln>
                </p:spPr>
                <p:txBody>
                  <a:bodyPr/>
                  <a:lstStyle/>
                  <a:p>
                    <a:endParaRPr lang="hu-HU"/>
                  </a:p>
                </p:txBody>
              </p:sp>
            </p:grpSp>
          </p:grpSp>
        </p:grpSp>
        <p:sp>
          <p:nvSpPr>
            <p:cNvPr id="6414" name="AutoShape 270"/>
            <p:cNvSpPr>
              <a:spLocks noChangeArrowheads="1"/>
            </p:cNvSpPr>
            <p:nvPr/>
          </p:nvSpPr>
          <p:spPr bwMode="auto">
            <a:xfrm>
              <a:off x="1077" y="2188"/>
              <a:ext cx="528" cy="262"/>
            </a:xfrm>
            <a:prstGeom prst="rightArrow">
              <a:avLst>
                <a:gd name="adj1" fmla="val 50000"/>
                <a:gd name="adj2" fmla="val 50382"/>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hu-HU" sz="1400" b="1"/>
                <a:t>SZAGLÁS</a:t>
              </a:r>
              <a:endParaRPr lang="nl-NL" sz="1400" b="1"/>
            </a:p>
          </p:txBody>
        </p:sp>
        <p:sp>
          <p:nvSpPr>
            <p:cNvPr id="6415" name="AutoShape 271"/>
            <p:cNvSpPr>
              <a:spLocks noChangeArrowheads="1"/>
            </p:cNvSpPr>
            <p:nvPr/>
          </p:nvSpPr>
          <p:spPr bwMode="auto">
            <a:xfrm>
              <a:off x="1077" y="956"/>
              <a:ext cx="528" cy="262"/>
            </a:xfrm>
            <a:prstGeom prst="rightArrow">
              <a:avLst>
                <a:gd name="adj1" fmla="val 50000"/>
                <a:gd name="adj2" fmla="val 50382"/>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hu-HU" sz="1400" b="1"/>
                <a:t>LÁTÁS</a:t>
              </a:r>
              <a:endParaRPr lang="nl-NL" sz="1400" b="1"/>
            </a:p>
          </p:txBody>
        </p:sp>
        <p:sp>
          <p:nvSpPr>
            <p:cNvPr id="6416" name="AutoShape 272"/>
            <p:cNvSpPr>
              <a:spLocks noChangeArrowheads="1"/>
            </p:cNvSpPr>
            <p:nvPr/>
          </p:nvSpPr>
          <p:spPr bwMode="auto">
            <a:xfrm>
              <a:off x="1077" y="1367"/>
              <a:ext cx="528" cy="262"/>
            </a:xfrm>
            <a:prstGeom prst="rightArrow">
              <a:avLst>
                <a:gd name="adj1" fmla="val 50000"/>
                <a:gd name="adj2" fmla="val 50382"/>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hu-HU" sz="1400" b="1"/>
                <a:t>TAPINTÁS</a:t>
              </a:r>
              <a:endParaRPr lang="nl-NL" sz="1400" b="1"/>
            </a:p>
          </p:txBody>
        </p:sp>
        <p:sp>
          <p:nvSpPr>
            <p:cNvPr id="6417" name="AutoShape 273"/>
            <p:cNvSpPr>
              <a:spLocks noChangeArrowheads="1"/>
            </p:cNvSpPr>
            <p:nvPr/>
          </p:nvSpPr>
          <p:spPr bwMode="auto">
            <a:xfrm>
              <a:off x="1077" y="2599"/>
              <a:ext cx="528" cy="262"/>
            </a:xfrm>
            <a:prstGeom prst="rightArrow">
              <a:avLst>
                <a:gd name="adj1" fmla="val 50000"/>
                <a:gd name="adj2" fmla="val 50382"/>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hu-HU" sz="1400" b="1"/>
                <a:t>ÍZLELÉS</a:t>
              </a:r>
              <a:endParaRPr lang="nl-NL" sz="1400" b="1"/>
            </a:p>
          </p:txBody>
        </p:sp>
        <p:sp>
          <p:nvSpPr>
            <p:cNvPr id="6418" name="AutoShape 274"/>
            <p:cNvSpPr>
              <a:spLocks noChangeArrowheads="1"/>
            </p:cNvSpPr>
            <p:nvPr/>
          </p:nvSpPr>
          <p:spPr bwMode="auto">
            <a:xfrm>
              <a:off x="1777" y="1819"/>
              <a:ext cx="288" cy="205"/>
            </a:xfrm>
            <a:prstGeom prst="rightArrow">
              <a:avLst>
                <a:gd name="adj1" fmla="val 50000"/>
                <a:gd name="adj2" fmla="val 35122"/>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6419" name="AutoShape 275"/>
            <p:cNvSpPr>
              <a:spLocks noChangeArrowheads="1"/>
            </p:cNvSpPr>
            <p:nvPr/>
          </p:nvSpPr>
          <p:spPr bwMode="auto">
            <a:xfrm>
              <a:off x="1489" y="3297"/>
              <a:ext cx="221" cy="321"/>
            </a:xfrm>
            <a:prstGeom prst="downArrow">
              <a:avLst>
                <a:gd name="adj1" fmla="val 50000"/>
                <a:gd name="adj2" fmla="val 36312"/>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6420" name="Text Box 276"/>
            <p:cNvSpPr txBox="1">
              <a:spLocks noChangeArrowheads="1"/>
            </p:cNvSpPr>
            <p:nvPr/>
          </p:nvSpPr>
          <p:spPr bwMode="auto">
            <a:xfrm>
              <a:off x="2312" y="2599"/>
              <a:ext cx="49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hu-HU"/>
                <a:t>KI</a:t>
              </a:r>
              <a:endParaRPr lang="nl-NL"/>
            </a:p>
          </p:txBody>
        </p:sp>
        <p:sp>
          <p:nvSpPr>
            <p:cNvPr id="6421" name="Text Box 277"/>
            <p:cNvSpPr txBox="1">
              <a:spLocks noChangeArrowheads="1"/>
            </p:cNvSpPr>
            <p:nvPr/>
          </p:nvSpPr>
          <p:spPr bwMode="auto">
            <a:xfrm>
              <a:off x="3794" y="3009"/>
              <a:ext cx="25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hu-HU"/>
                <a:t>KI</a:t>
              </a:r>
              <a:endParaRPr lang="nl-NL"/>
            </a:p>
          </p:txBody>
        </p:sp>
        <p:sp>
          <p:nvSpPr>
            <p:cNvPr id="6422" name="Text Box 278"/>
            <p:cNvSpPr txBox="1">
              <a:spLocks noChangeArrowheads="1"/>
            </p:cNvSpPr>
            <p:nvPr/>
          </p:nvSpPr>
          <p:spPr bwMode="auto">
            <a:xfrm>
              <a:off x="1001" y="3050"/>
              <a:ext cx="1033"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hu-HU" sz="1600"/>
                <a:t>MEGFIGYELÉS</a:t>
              </a:r>
              <a:endParaRPr lang="nl-NL" sz="1600"/>
            </a:p>
          </p:txBody>
        </p:sp>
        <p:sp>
          <p:nvSpPr>
            <p:cNvPr id="6423" name="Line 279"/>
            <p:cNvSpPr>
              <a:spLocks noChangeShapeType="1"/>
            </p:cNvSpPr>
            <p:nvPr/>
          </p:nvSpPr>
          <p:spPr bwMode="auto">
            <a:xfrm flipV="1">
              <a:off x="1654" y="1038"/>
              <a:ext cx="82" cy="12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6424" name="Line 280"/>
            <p:cNvSpPr>
              <a:spLocks noChangeShapeType="1"/>
            </p:cNvSpPr>
            <p:nvPr/>
          </p:nvSpPr>
          <p:spPr bwMode="auto">
            <a:xfrm flipV="1">
              <a:off x="1654" y="1162"/>
              <a:ext cx="82" cy="12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6425" name="Line 281"/>
            <p:cNvSpPr>
              <a:spLocks noChangeShapeType="1"/>
            </p:cNvSpPr>
            <p:nvPr/>
          </p:nvSpPr>
          <p:spPr bwMode="auto">
            <a:xfrm flipV="1">
              <a:off x="1654" y="1285"/>
              <a:ext cx="82" cy="12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6426" name="Line 282"/>
            <p:cNvSpPr>
              <a:spLocks noChangeShapeType="1"/>
            </p:cNvSpPr>
            <p:nvPr/>
          </p:nvSpPr>
          <p:spPr bwMode="auto">
            <a:xfrm flipV="1">
              <a:off x="1654" y="1408"/>
              <a:ext cx="82" cy="12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6427" name="Line 283"/>
            <p:cNvSpPr>
              <a:spLocks noChangeShapeType="1"/>
            </p:cNvSpPr>
            <p:nvPr/>
          </p:nvSpPr>
          <p:spPr bwMode="auto">
            <a:xfrm flipV="1">
              <a:off x="1654" y="1531"/>
              <a:ext cx="82" cy="12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6428" name="Line 284"/>
            <p:cNvSpPr>
              <a:spLocks noChangeShapeType="1"/>
            </p:cNvSpPr>
            <p:nvPr/>
          </p:nvSpPr>
          <p:spPr bwMode="auto">
            <a:xfrm flipV="1">
              <a:off x="1654" y="1654"/>
              <a:ext cx="82" cy="12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6429" name="Line 285"/>
            <p:cNvSpPr>
              <a:spLocks noChangeShapeType="1"/>
            </p:cNvSpPr>
            <p:nvPr/>
          </p:nvSpPr>
          <p:spPr bwMode="auto">
            <a:xfrm flipV="1">
              <a:off x="1654" y="1778"/>
              <a:ext cx="82" cy="12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6430" name="Line 286"/>
            <p:cNvSpPr>
              <a:spLocks noChangeShapeType="1"/>
            </p:cNvSpPr>
            <p:nvPr/>
          </p:nvSpPr>
          <p:spPr bwMode="auto">
            <a:xfrm flipV="1">
              <a:off x="1654" y="2024"/>
              <a:ext cx="82" cy="12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6431" name="Line 287"/>
            <p:cNvSpPr>
              <a:spLocks noChangeShapeType="1"/>
            </p:cNvSpPr>
            <p:nvPr/>
          </p:nvSpPr>
          <p:spPr bwMode="auto">
            <a:xfrm flipV="1">
              <a:off x="1654" y="1901"/>
              <a:ext cx="82" cy="12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6432" name="Line 288"/>
            <p:cNvSpPr>
              <a:spLocks noChangeShapeType="1"/>
            </p:cNvSpPr>
            <p:nvPr/>
          </p:nvSpPr>
          <p:spPr bwMode="auto">
            <a:xfrm flipV="1">
              <a:off x="1654" y="2147"/>
              <a:ext cx="82" cy="12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6433" name="Line 289"/>
            <p:cNvSpPr>
              <a:spLocks noChangeShapeType="1"/>
            </p:cNvSpPr>
            <p:nvPr/>
          </p:nvSpPr>
          <p:spPr bwMode="auto">
            <a:xfrm flipV="1">
              <a:off x="1654" y="2270"/>
              <a:ext cx="82" cy="12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6434" name="Line 290"/>
            <p:cNvSpPr>
              <a:spLocks noChangeShapeType="1"/>
            </p:cNvSpPr>
            <p:nvPr/>
          </p:nvSpPr>
          <p:spPr bwMode="auto">
            <a:xfrm flipV="1">
              <a:off x="1654" y="2394"/>
              <a:ext cx="82" cy="12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6435" name="Line 291"/>
            <p:cNvSpPr>
              <a:spLocks noChangeShapeType="1"/>
            </p:cNvSpPr>
            <p:nvPr/>
          </p:nvSpPr>
          <p:spPr bwMode="auto">
            <a:xfrm flipV="1">
              <a:off x="1654" y="915"/>
              <a:ext cx="82" cy="12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6436" name="Line 292"/>
            <p:cNvSpPr>
              <a:spLocks noChangeShapeType="1"/>
            </p:cNvSpPr>
            <p:nvPr/>
          </p:nvSpPr>
          <p:spPr bwMode="auto">
            <a:xfrm flipV="1">
              <a:off x="1654" y="2640"/>
              <a:ext cx="82" cy="12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6437" name="Line 293"/>
            <p:cNvSpPr>
              <a:spLocks noChangeShapeType="1"/>
            </p:cNvSpPr>
            <p:nvPr/>
          </p:nvSpPr>
          <p:spPr bwMode="auto">
            <a:xfrm flipV="1">
              <a:off x="1654" y="2517"/>
              <a:ext cx="82" cy="12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6438" name="Text Box 294"/>
            <p:cNvSpPr txBox="1">
              <a:spLocks noChangeArrowheads="1"/>
            </p:cNvSpPr>
            <p:nvPr/>
          </p:nvSpPr>
          <p:spPr bwMode="auto">
            <a:xfrm>
              <a:off x="1654" y="3321"/>
              <a:ext cx="53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0" hangingPunct="0"/>
              <a:r>
                <a:rPr lang="hu-HU"/>
                <a:t>KI</a:t>
              </a:r>
              <a:endParaRPr lang="nl-NL"/>
            </a:p>
          </p:txBody>
        </p:sp>
        <p:sp>
          <p:nvSpPr>
            <p:cNvPr id="6439" name="AutoShape 295"/>
            <p:cNvSpPr>
              <a:spLocks noChangeArrowheads="1"/>
            </p:cNvSpPr>
            <p:nvPr/>
          </p:nvSpPr>
          <p:spPr bwMode="auto">
            <a:xfrm rot="23930746">
              <a:off x="4204" y="1212"/>
              <a:ext cx="405" cy="546"/>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6440" name="AutoShape 296"/>
            <p:cNvSpPr>
              <a:spLocks noChangeArrowheads="1"/>
            </p:cNvSpPr>
            <p:nvPr/>
          </p:nvSpPr>
          <p:spPr bwMode="auto">
            <a:xfrm rot="-5400000">
              <a:off x="2857" y="1768"/>
              <a:ext cx="220" cy="322"/>
            </a:xfrm>
            <a:prstGeom prst="downArrow">
              <a:avLst>
                <a:gd name="adj1" fmla="val 50000"/>
                <a:gd name="adj2" fmla="val 36591"/>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6441" name="Text Box 297"/>
            <p:cNvSpPr txBox="1">
              <a:spLocks noChangeArrowheads="1"/>
            </p:cNvSpPr>
            <p:nvPr/>
          </p:nvSpPr>
          <p:spPr bwMode="auto">
            <a:xfrm>
              <a:off x="1691" y="3669"/>
              <a:ext cx="11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endParaRPr lang="nl-NL" sz="1200" i="1"/>
            </a:p>
          </p:txBody>
        </p:sp>
        <p:cxnSp>
          <p:nvCxnSpPr>
            <p:cNvPr id="6442" name="AutoShape 298"/>
            <p:cNvCxnSpPr>
              <a:cxnSpLocks noChangeShapeType="1"/>
            </p:cNvCxnSpPr>
            <p:nvPr/>
          </p:nvCxnSpPr>
          <p:spPr bwMode="auto">
            <a:xfrm rot="10800000" flipV="1">
              <a:off x="2436" y="710"/>
              <a:ext cx="2439" cy="575"/>
            </a:xfrm>
            <a:prstGeom prst="curvedConnector2">
              <a:avLst/>
            </a:prstGeom>
            <a:noFill/>
            <a:ln w="149225">
              <a:solidFill>
                <a:schemeClr val="accent1"/>
              </a:solidFill>
              <a:round/>
              <a:headEnd/>
              <a:tailEnd type="stealth"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443" name="AutoShape 299"/>
            <p:cNvCxnSpPr>
              <a:cxnSpLocks noChangeShapeType="1"/>
            </p:cNvCxnSpPr>
            <p:nvPr/>
          </p:nvCxnSpPr>
          <p:spPr bwMode="auto">
            <a:xfrm rot="10800000" flipV="1">
              <a:off x="1818" y="546"/>
              <a:ext cx="3068" cy="492"/>
            </a:xfrm>
            <a:prstGeom prst="curvedConnector2">
              <a:avLst/>
            </a:prstGeom>
            <a:noFill/>
            <a:ln w="158750">
              <a:solidFill>
                <a:schemeClr val="accent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444" name="Line 300"/>
            <p:cNvSpPr>
              <a:spLocks noChangeShapeType="1"/>
            </p:cNvSpPr>
            <p:nvPr/>
          </p:nvSpPr>
          <p:spPr bwMode="auto">
            <a:xfrm flipV="1">
              <a:off x="1654" y="2763"/>
              <a:ext cx="82" cy="12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6445" name="Line 301"/>
            <p:cNvSpPr>
              <a:spLocks noChangeShapeType="1"/>
            </p:cNvSpPr>
            <p:nvPr/>
          </p:nvSpPr>
          <p:spPr bwMode="auto">
            <a:xfrm flipV="1">
              <a:off x="1654" y="2886"/>
              <a:ext cx="82" cy="12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6446" name="Text Box 302"/>
            <p:cNvSpPr txBox="1">
              <a:spLocks noChangeArrowheads="1"/>
            </p:cNvSpPr>
            <p:nvPr/>
          </p:nvSpPr>
          <p:spPr bwMode="auto">
            <a:xfrm>
              <a:off x="1991" y="1679"/>
              <a:ext cx="735" cy="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hu-HU" sz="1600" b="1"/>
                <a:t>RÖVID</a:t>
              </a:r>
            </a:p>
            <a:p>
              <a:pPr algn="ctr" eaLnBrk="0" hangingPunct="0"/>
              <a:r>
                <a:rPr lang="hu-HU" sz="1600" b="1"/>
                <a:t>TÁVÚ</a:t>
              </a:r>
            </a:p>
            <a:p>
              <a:pPr algn="ctr" eaLnBrk="0" hangingPunct="0"/>
              <a:r>
                <a:rPr lang="hu-HU" sz="1600" b="1"/>
                <a:t>MEMÓRIA</a:t>
              </a:r>
            </a:p>
            <a:p>
              <a:pPr algn="ctr" eaLnBrk="0" hangingPunct="0"/>
              <a:endParaRPr lang="nl-NL" sz="1600" b="1"/>
            </a:p>
          </p:txBody>
        </p:sp>
      </p:grpSp>
      <p:sp>
        <p:nvSpPr>
          <p:cNvPr id="6448" name="Rectangle 304"/>
          <p:cNvSpPr>
            <a:spLocks noChangeArrowheads="1"/>
          </p:cNvSpPr>
          <p:nvPr/>
        </p:nvSpPr>
        <p:spPr bwMode="auto">
          <a:xfrm>
            <a:off x="1116013" y="6564313"/>
            <a:ext cx="3040062"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200" i="1"/>
              <a:t>As: David A. Sousa ‘How the brain learns.’</a:t>
            </a:r>
          </a:p>
        </p:txBody>
      </p:sp>
    </p:spTree>
    <p:extLst>
      <p:ext uri="{BB962C8B-B14F-4D97-AF65-F5344CB8AC3E}">
        <p14:creationId xmlns:p14="http://schemas.microsoft.com/office/powerpoint/2010/main" val="5034942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304800" y="274638"/>
            <a:ext cx="8628888" cy="778098"/>
          </a:xfrm>
        </p:spPr>
        <p:txBody>
          <a:bodyPr>
            <a:noAutofit/>
          </a:bodyPr>
          <a:lstStyle/>
          <a:p>
            <a:pPr algn="l"/>
            <a:r>
              <a:rPr lang="hu-HU" sz="3600" b="1" dirty="0">
                <a:effectLst/>
              </a:rPr>
              <a:t>Hogyan tanulunk? Hogyan gondolkodunk a </a:t>
            </a:r>
            <a:r>
              <a:rPr lang="hu-HU" sz="3600" b="1" dirty="0" smtClean="0">
                <a:effectLst/>
              </a:rPr>
              <a:t>tanulásról</a:t>
            </a:r>
            <a:r>
              <a:rPr lang="hu-HU" sz="3600" b="1" dirty="0">
                <a:effectLst/>
              </a:rPr>
              <a:t>?</a:t>
            </a:r>
          </a:p>
        </p:txBody>
      </p:sp>
      <p:sp>
        <p:nvSpPr>
          <p:cNvPr id="3" name="Tartalom helye 2"/>
          <p:cNvSpPr>
            <a:spLocks noGrp="1"/>
          </p:cNvSpPr>
          <p:nvPr>
            <p:ph idx="1"/>
          </p:nvPr>
        </p:nvSpPr>
        <p:spPr>
          <a:xfrm>
            <a:off x="228600" y="2362200"/>
            <a:ext cx="8915400" cy="4267200"/>
          </a:xfrm>
        </p:spPr>
        <p:txBody>
          <a:bodyPr/>
          <a:lstStyle/>
          <a:p>
            <a:r>
              <a:rPr lang="hu-HU" dirty="0"/>
              <a:t>Tanulás- és nem tanításközpontúság</a:t>
            </a:r>
          </a:p>
          <a:p>
            <a:r>
              <a:rPr lang="hu-HU" dirty="0"/>
              <a:t>A tanulás folyamatának és a folyamatok rendszerének értelmezése</a:t>
            </a:r>
          </a:p>
          <a:p>
            <a:r>
              <a:rPr lang="hu-HU" dirty="0"/>
              <a:t>Tanulás minden szinten</a:t>
            </a:r>
          </a:p>
          <a:p>
            <a:pPr lvl="0"/>
            <a:r>
              <a:rPr lang="hu-HU" dirty="0"/>
              <a:t>Személyre szabott </a:t>
            </a:r>
            <a:r>
              <a:rPr lang="hu-HU" dirty="0" smtClean="0"/>
              <a:t>tanulás</a:t>
            </a:r>
            <a:r>
              <a:rPr lang="hu-HU" dirty="0"/>
              <a:t> </a:t>
            </a:r>
          </a:p>
          <a:p>
            <a:pPr lvl="0"/>
            <a:r>
              <a:rPr lang="hu-HU" dirty="0" smtClean="0"/>
              <a:t>A tanulás szociális térben zajló konstrukció</a:t>
            </a:r>
            <a:endParaRPr lang="hu-HU" dirty="0"/>
          </a:p>
          <a:p>
            <a:endParaRPr lang="hu-HU" dirty="0"/>
          </a:p>
        </p:txBody>
      </p:sp>
    </p:spTree>
    <p:extLst>
      <p:ext uri="{BB962C8B-B14F-4D97-AF65-F5344CB8AC3E}">
        <p14:creationId xmlns:p14="http://schemas.microsoft.com/office/powerpoint/2010/main" val="1553148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p:cNvSpPr txBox="1">
            <a:spLocks noChangeAspect="1" noEditPoints="1" noChangeArrowheads="1"/>
          </p:cNvSpPr>
          <p:nvPr/>
        </p:nvSpPr>
        <p:spPr bwMode="auto">
          <a:xfrm>
            <a:off x="2051050" y="5516563"/>
            <a:ext cx="2486025" cy="1081087"/>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E38B"/>
          </a:solidFill>
          <a:ln w="9525">
            <a:solidFill>
              <a:srgbClr val="000000"/>
            </a:solidFill>
            <a:miter lim="800000"/>
            <a:headEnd/>
            <a:tailEnd/>
          </a:ln>
          <a:effectLst>
            <a:outerShdw dist="107763" dir="2700000" algn="ctr" rotWithShape="0">
              <a:srgbClr val="808080"/>
            </a:outerShdw>
          </a:effectLst>
        </p:spPr>
        <p:txBody>
          <a:bodyPr/>
          <a:lstStyle/>
          <a:p>
            <a:pPr marL="342900" indent="-342900">
              <a:spcBef>
                <a:spcPts val="1200"/>
              </a:spcBef>
              <a:buFont typeface="Arial" charset="0"/>
              <a:buNone/>
              <a:defRPr/>
            </a:pPr>
            <a:endParaRPr lang="hu-HU" sz="400" dirty="0">
              <a:latin typeface="+mn-lt"/>
            </a:endParaRPr>
          </a:p>
          <a:p>
            <a:pPr>
              <a:spcBef>
                <a:spcPts val="0"/>
              </a:spcBef>
              <a:buFont typeface="Arial" charset="0"/>
              <a:buNone/>
              <a:defRPr/>
            </a:pPr>
            <a:r>
              <a:rPr lang="hu-HU" sz="2000" dirty="0">
                <a:latin typeface="+mn-lt"/>
              </a:rPr>
              <a:t>rossz képességű</a:t>
            </a:r>
          </a:p>
        </p:txBody>
      </p:sp>
      <p:sp>
        <p:nvSpPr>
          <p:cNvPr id="7" name="Cloud"/>
          <p:cNvSpPr txBox="1">
            <a:spLocks noChangeAspect="1" noEditPoints="1" noChangeArrowheads="1"/>
          </p:cNvSpPr>
          <p:nvPr/>
        </p:nvSpPr>
        <p:spPr bwMode="auto">
          <a:xfrm>
            <a:off x="755650" y="476250"/>
            <a:ext cx="2484438" cy="1081088"/>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E38B"/>
          </a:solidFill>
          <a:ln w="9525">
            <a:solidFill>
              <a:srgbClr val="000000"/>
            </a:solidFill>
            <a:miter lim="800000"/>
            <a:headEnd/>
            <a:tailEnd/>
          </a:ln>
          <a:effectLst>
            <a:outerShdw dist="107763" dir="2700000" algn="ctr" rotWithShape="0">
              <a:srgbClr val="808080"/>
            </a:outerShdw>
          </a:effectLst>
        </p:spPr>
        <p:txBody>
          <a:bodyPr/>
          <a:lstStyle/>
          <a:p>
            <a:pPr marL="342900" indent="-342900">
              <a:spcBef>
                <a:spcPct val="20000"/>
              </a:spcBef>
              <a:buFont typeface="Arial" charset="0"/>
              <a:buNone/>
              <a:defRPr/>
            </a:pPr>
            <a:r>
              <a:rPr lang="hu-HU" sz="2800" dirty="0">
                <a:latin typeface="+mn-lt"/>
              </a:rPr>
              <a:t>átlagos</a:t>
            </a:r>
          </a:p>
        </p:txBody>
      </p:sp>
      <p:sp>
        <p:nvSpPr>
          <p:cNvPr id="8" name="Cloud"/>
          <p:cNvSpPr txBox="1">
            <a:spLocks noChangeAspect="1" noEditPoints="1" noChangeArrowheads="1"/>
          </p:cNvSpPr>
          <p:nvPr/>
        </p:nvSpPr>
        <p:spPr bwMode="auto">
          <a:xfrm>
            <a:off x="6300788" y="1484313"/>
            <a:ext cx="2484437" cy="1081087"/>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E38B"/>
          </a:solidFill>
          <a:ln w="9525">
            <a:solidFill>
              <a:srgbClr val="000000"/>
            </a:solidFill>
            <a:miter lim="800000"/>
            <a:headEnd/>
            <a:tailEnd/>
          </a:ln>
          <a:effectLst>
            <a:outerShdw dist="107763" dir="2700000" algn="ctr" rotWithShape="0">
              <a:srgbClr val="808080"/>
            </a:outerShdw>
          </a:effectLst>
        </p:spPr>
        <p:txBody>
          <a:bodyPr/>
          <a:lstStyle/>
          <a:p>
            <a:pPr marL="342900" indent="-342900">
              <a:spcBef>
                <a:spcPct val="20000"/>
              </a:spcBef>
              <a:buFont typeface="Arial" charset="0"/>
              <a:buNone/>
              <a:defRPr/>
            </a:pPr>
            <a:r>
              <a:rPr lang="hu-HU" sz="3200" dirty="0" err="1">
                <a:latin typeface="+mn-lt"/>
              </a:rPr>
              <a:t>SNI-s</a:t>
            </a:r>
            <a:endParaRPr lang="hu-HU" sz="3200" dirty="0">
              <a:latin typeface="+mn-lt"/>
            </a:endParaRPr>
          </a:p>
        </p:txBody>
      </p:sp>
      <p:sp>
        <p:nvSpPr>
          <p:cNvPr id="9" name="Cloud"/>
          <p:cNvSpPr txBox="1">
            <a:spLocks noChangeAspect="1" noEditPoints="1" noChangeArrowheads="1"/>
          </p:cNvSpPr>
          <p:nvPr/>
        </p:nvSpPr>
        <p:spPr bwMode="auto">
          <a:xfrm>
            <a:off x="3851275" y="404813"/>
            <a:ext cx="2486025" cy="10795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E38B"/>
          </a:solidFill>
          <a:ln w="9525">
            <a:solidFill>
              <a:srgbClr val="000000"/>
            </a:solidFill>
            <a:miter lim="800000"/>
            <a:headEnd/>
            <a:tailEnd/>
          </a:ln>
          <a:effectLst>
            <a:outerShdw dist="107763" dir="2700000" algn="ctr" rotWithShape="0">
              <a:srgbClr val="808080"/>
            </a:outerShdw>
          </a:effectLst>
        </p:spPr>
        <p:txBody>
          <a:bodyPr/>
          <a:lstStyle/>
          <a:p>
            <a:pPr marL="342900" indent="-342900">
              <a:spcBef>
                <a:spcPct val="20000"/>
              </a:spcBef>
              <a:buFont typeface="Arial" charset="0"/>
              <a:buNone/>
              <a:defRPr/>
            </a:pPr>
            <a:r>
              <a:rPr lang="hu-HU" sz="2000" dirty="0">
                <a:latin typeface="+mn-lt"/>
              </a:rPr>
              <a:t>hátrányos helyzetű</a:t>
            </a:r>
          </a:p>
        </p:txBody>
      </p:sp>
      <p:sp>
        <p:nvSpPr>
          <p:cNvPr id="10" name="Cloud"/>
          <p:cNvSpPr txBox="1">
            <a:spLocks noChangeAspect="1" noEditPoints="1" noChangeArrowheads="1"/>
          </p:cNvSpPr>
          <p:nvPr/>
        </p:nvSpPr>
        <p:spPr bwMode="auto">
          <a:xfrm>
            <a:off x="250825" y="2205038"/>
            <a:ext cx="2486025" cy="10795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E38B"/>
          </a:solidFill>
          <a:ln w="9525">
            <a:solidFill>
              <a:srgbClr val="000000"/>
            </a:solidFill>
            <a:miter lim="800000"/>
            <a:headEnd/>
            <a:tailEnd/>
          </a:ln>
          <a:effectLst>
            <a:outerShdw dist="107763" dir="2700000" algn="ctr" rotWithShape="0">
              <a:srgbClr val="808080"/>
            </a:outerShdw>
          </a:effectLst>
        </p:spPr>
        <p:txBody>
          <a:bodyPr/>
          <a:lstStyle/>
          <a:p>
            <a:pPr marL="342900" indent="-342900">
              <a:spcBef>
                <a:spcPct val="20000"/>
              </a:spcBef>
              <a:buFont typeface="Arial" charset="0"/>
              <a:buNone/>
              <a:defRPr/>
            </a:pPr>
            <a:r>
              <a:rPr lang="hu-HU" sz="2400" dirty="0">
                <a:latin typeface="+mn-lt"/>
              </a:rPr>
              <a:t>problémás</a:t>
            </a:r>
          </a:p>
        </p:txBody>
      </p:sp>
      <p:sp>
        <p:nvSpPr>
          <p:cNvPr id="11" name="Cloud"/>
          <p:cNvSpPr txBox="1">
            <a:spLocks noChangeAspect="1" noEditPoints="1" noChangeArrowheads="1"/>
          </p:cNvSpPr>
          <p:nvPr/>
        </p:nvSpPr>
        <p:spPr bwMode="auto">
          <a:xfrm>
            <a:off x="5651500" y="5229225"/>
            <a:ext cx="2486025" cy="10795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E38B"/>
          </a:solidFill>
          <a:ln w="9525">
            <a:solidFill>
              <a:srgbClr val="000000"/>
            </a:solidFill>
            <a:miter lim="800000"/>
            <a:headEnd/>
            <a:tailEnd/>
          </a:ln>
          <a:effectLst>
            <a:outerShdw dist="107763" dir="2700000" algn="ctr" rotWithShape="0">
              <a:srgbClr val="808080"/>
            </a:outerShdw>
          </a:effectLst>
        </p:spPr>
        <p:txBody>
          <a:bodyPr/>
          <a:lstStyle/>
          <a:p>
            <a:pPr marL="342900" indent="-342900">
              <a:spcBef>
                <a:spcPct val="20000"/>
              </a:spcBef>
              <a:buFont typeface="Arial" charset="0"/>
              <a:buNone/>
              <a:defRPr/>
            </a:pPr>
            <a:r>
              <a:rPr lang="hu-HU" sz="2600" dirty="0">
                <a:latin typeface="+mn-lt"/>
              </a:rPr>
              <a:t>hiperaktív</a:t>
            </a:r>
          </a:p>
        </p:txBody>
      </p:sp>
      <p:sp>
        <p:nvSpPr>
          <p:cNvPr id="12" name="Cloud"/>
          <p:cNvSpPr txBox="1">
            <a:spLocks noChangeAspect="1" noEditPoints="1" noChangeArrowheads="1"/>
          </p:cNvSpPr>
          <p:nvPr/>
        </p:nvSpPr>
        <p:spPr bwMode="auto">
          <a:xfrm>
            <a:off x="250825" y="3860800"/>
            <a:ext cx="2486025" cy="1081088"/>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E38B"/>
          </a:solidFill>
          <a:ln w="9525">
            <a:solidFill>
              <a:srgbClr val="000000"/>
            </a:solidFill>
            <a:miter lim="800000"/>
            <a:headEnd/>
            <a:tailEnd/>
          </a:ln>
          <a:effectLst>
            <a:outerShdw dist="107763" dir="2700000" algn="ctr" rotWithShape="0">
              <a:srgbClr val="808080"/>
            </a:outerShdw>
          </a:effectLst>
        </p:spPr>
        <p:txBody>
          <a:bodyPr/>
          <a:lstStyle/>
          <a:p>
            <a:pPr marL="342900" indent="-342900">
              <a:spcBef>
                <a:spcPct val="20000"/>
              </a:spcBef>
              <a:buFont typeface="Arial" charset="0"/>
              <a:buNone/>
              <a:defRPr/>
            </a:pPr>
            <a:r>
              <a:rPr lang="hu-HU" sz="2800" dirty="0">
                <a:latin typeface="+mn-lt"/>
              </a:rPr>
              <a:t>normális</a:t>
            </a:r>
          </a:p>
        </p:txBody>
      </p:sp>
      <p:pic>
        <p:nvPicPr>
          <p:cNvPr id="2663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8038" y="1773238"/>
            <a:ext cx="2447925" cy="341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Cloud"/>
          <p:cNvSpPr txBox="1">
            <a:spLocks noChangeAspect="1" noEditPoints="1" noChangeArrowheads="1"/>
          </p:cNvSpPr>
          <p:nvPr/>
        </p:nvSpPr>
        <p:spPr bwMode="auto">
          <a:xfrm>
            <a:off x="6372225" y="3284538"/>
            <a:ext cx="2484438" cy="1081087"/>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E38B"/>
          </a:solidFill>
          <a:ln w="9525">
            <a:solidFill>
              <a:srgbClr val="000000"/>
            </a:solidFill>
            <a:miter lim="800000"/>
            <a:headEnd/>
            <a:tailEnd/>
          </a:ln>
          <a:effectLst>
            <a:outerShdw dist="107763" dir="2700000" algn="ctr" rotWithShape="0">
              <a:srgbClr val="808080"/>
            </a:outerShdw>
          </a:effectLst>
        </p:spPr>
        <p:txBody>
          <a:bodyPr/>
          <a:lstStyle/>
          <a:p>
            <a:pPr marL="342900" indent="-342900">
              <a:spcBef>
                <a:spcPct val="20000"/>
              </a:spcBef>
              <a:buFont typeface="Arial" charset="0"/>
              <a:buNone/>
              <a:defRPr/>
            </a:pPr>
            <a:r>
              <a:rPr lang="hu-HU" sz="3200" dirty="0">
                <a:latin typeface="+mn-lt"/>
              </a:rPr>
              <a:t>???</a:t>
            </a:r>
          </a:p>
        </p:txBody>
      </p:sp>
      <p:sp>
        <p:nvSpPr>
          <p:cNvPr id="15" name="Téglalap 14"/>
          <p:cNvSpPr/>
          <p:nvPr/>
        </p:nvSpPr>
        <p:spPr>
          <a:xfrm>
            <a:off x="3276600" y="1773238"/>
            <a:ext cx="2519363" cy="3384550"/>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hu-HU"/>
          </a:p>
        </p:txBody>
      </p:sp>
    </p:spTree>
    <p:extLst>
      <p:ext uri="{BB962C8B-B14F-4D97-AF65-F5344CB8AC3E}">
        <p14:creationId xmlns:p14="http://schemas.microsoft.com/office/powerpoint/2010/main" val="20106807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50" presetClass="entr" presetSubtype="0" decel="10000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p:cTn id="39" dur="1000" fill="hold"/>
                                        <p:tgtEl>
                                          <p:spTgt spid="15"/>
                                        </p:tgtEl>
                                        <p:attrNameLst>
                                          <p:attrName>ppt_w</p:attrName>
                                        </p:attrNameLst>
                                      </p:cBhvr>
                                      <p:tavLst>
                                        <p:tav tm="0">
                                          <p:val>
                                            <p:strVal val="#ppt_w+.3"/>
                                          </p:val>
                                        </p:tav>
                                        <p:tav tm="100000">
                                          <p:val>
                                            <p:strVal val="#ppt_w"/>
                                          </p:val>
                                        </p:tav>
                                      </p:tavLst>
                                    </p:anim>
                                    <p:anim calcmode="lin" valueType="num">
                                      <p:cBhvr>
                                        <p:cTn id="40" dur="1000" fill="hold"/>
                                        <p:tgtEl>
                                          <p:spTgt spid="15"/>
                                        </p:tgtEl>
                                        <p:attrNameLst>
                                          <p:attrName>ppt_h</p:attrName>
                                        </p:attrNameLst>
                                      </p:cBhvr>
                                      <p:tavLst>
                                        <p:tav tm="0">
                                          <p:val>
                                            <p:strVal val="#ppt_h"/>
                                          </p:val>
                                        </p:tav>
                                        <p:tav tm="100000">
                                          <p:val>
                                            <p:strVal val="#ppt_h"/>
                                          </p:val>
                                        </p:tav>
                                      </p:tavLst>
                                    </p:anim>
                                    <p:animEffect transition="in" filter="fade">
                                      <p:cBhvr>
                                        <p:cTn id="4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P spid="11" grpId="0" animBg="1"/>
      <p:bldP spid="12" grpId="0" animBg="1"/>
      <p:bldP spid="14" grpId="0" animBg="1"/>
      <p:bldP spid="15" grpId="0" animBg="1"/>
    </p:bldLst>
  </p:timing>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1835</TotalTime>
  <Words>824</Words>
  <Application>Microsoft Office PowerPoint</Application>
  <PresentationFormat>Diavetítés a képernyőre (4:3 oldalarány)</PresentationFormat>
  <Paragraphs>129</Paragraphs>
  <Slides>13</Slides>
  <Notes>6</Notes>
  <HiddenSlides>0</HiddenSlides>
  <MMClips>0</MMClips>
  <ScaleCrop>false</ScaleCrop>
  <HeadingPairs>
    <vt:vector size="6" baseType="variant">
      <vt:variant>
        <vt:lpstr>Téma</vt:lpstr>
      </vt:variant>
      <vt:variant>
        <vt:i4>1</vt:i4>
      </vt:variant>
      <vt:variant>
        <vt:lpstr>Beágyazott OLE kiszolgálók</vt:lpstr>
      </vt:variant>
      <vt:variant>
        <vt:i4>1</vt:i4>
      </vt:variant>
      <vt:variant>
        <vt:lpstr>Diacímek</vt:lpstr>
      </vt:variant>
      <vt:variant>
        <vt:i4>13</vt:i4>
      </vt:variant>
    </vt:vector>
  </HeadingPairs>
  <TitlesOfParts>
    <vt:vector size="15" baseType="lpstr">
      <vt:lpstr>Office-téma</vt:lpstr>
      <vt:lpstr>Clip</vt:lpstr>
      <vt:lpstr>   Hangok  Hol van helye a diákok hangjának?</vt:lpstr>
      <vt:lpstr>Lehetséges válaszok</vt:lpstr>
      <vt:lpstr>Ruhatár, halpiac vagy bandázó törzsek? </vt:lpstr>
      <vt:lpstr>Hogyan alakít(hat)ja identitását az iskola és szereplői? </vt:lpstr>
      <vt:lpstr>Az adaptivitás értéke</vt:lpstr>
      <vt:lpstr>Az adaptivitás </vt:lpstr>
      <vt:lpstr>PowerPoint bemutató</vt:lpstr>
      <vt:lpstr>Hogyan tanulunk? Hogyan gondolkodunk a tanulásról?</vt:lpstr>
      <vt:lpstr>PowerPoint bemutató</vt:lpstr>
      <vt:lpstr>A kategóriák  és azok megkérdőjelezése</vt:lpstr>
      <vt:lpstr>A közösségiség</vt:lpstr>
      <vt:lpstr>Az adaptív-elfogadó iskola</vt:lpstr>
      <vt:lpstr>PowerPoint bemutató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 végre egy új koncepció?  Mit tanulhatok én az adaptív-elfogadó iskolából?</dc:title>
  <dc:creator>Nóra</dc:creator>
  <cp:lastModifiedBy>Nóra</cp:lastModifiedBy>
  <cp:revision>88</cp:revision>
  <dcterms:created xsi:type="dcterms:W3CDTF">2013-11-06T09:01:51Z</dcterms:created>
  <dcterms:modified xsi:type="dcterms:W3CDTF">2015-05-15T07:50:38Z</dcterms:modified>
</cp:coreProperties>
</file>